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33"/>
  </p:notesMasterIdLst>
  <p:handoutMasterIdLst>
    <p:handoutMasterId r:id="rId34"/>
  </p:handoutMasterIdLst>
  <p:sldIdLst>
    <p:sldId id="334" r:id="rId5"/>
    <p:sldId id="257" r:id="rId6"/>
    <p:sldId id="337" r:id="rId7"/>
    <p:sldId id="324" r:id="rId8"/>
    <p:sldId id="2147481322" r:id="rId9"/>
    <p:sldId id="2147482815" r:id="rId10"/>
    <p:sldId id="2147470917" r:id="rId11"/>
    <p:sldId id="342" r:id="rId12"/>
    <p:sldId id="2147482816" r:id="rId13"/>
    <p:sldId id="2147482814" r:id="rId14"/>
    <p:sldId id="2147482801" r:id="rId15"/>
    <p:sldId id="336" r:id="rId16"/>
    <p:sldId id="2147482818" r:id="rId17"/>
    <p:sldId id="2147482820" r:id="rId18"/>
    <p:sldId id="2147482821" r:id="rId19"/>
    <p:sldId id="2147482817" r:id="rId20"/>
    <p:sldId id="2147482819" r:id="rId21"/>
    <p:sldId id="350" r:id="rId22"/>
    <p:sldId id="2147482822" r:id="rId23"/>
    <p:sldId id="2147482826" r:id="rId24"/>
    <p:sldId id="2147482827" r:id="rId25"/>
    <p:sldId id="2147482828" r:id="rId26"/>
    <p:sldId id="2147482829" r:id="rId27"/>
    <p:sldId id="2147482830" r:id="rId28"/>
    <p:sldId id="2147482831" r:id="rId29"/>
    <p:sldId id="2147482832" r:id="rId30"/>
    <p:sldId id="351"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84967" autoAdjust="0"/>
  </p:normalViewPr>
  <p:slideViewPr>
    <p:cSldViewPr snapToGrid="0">
      <p:cViewPr varScale="1">
        <p:scale>
          <a:sx n="113" d="100"/>
          <a:sy n="113" d="100"/>
        </p:scale>
        <p:origin x="472" y="292"/>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11/8/2024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.NET Aspire is a collection of flexible tools, opinionated templates, and curated packages for modern developers. Aspire simplifies managing projects, resources, containers, microservices, and more – at development time while you write code. </a:t>
            </a:r>
          </a:p>
          <a:p>
            <a:pPr marL="0" marR="0">
              <a:spcBef>
                <a:spcPts val="0"/>
              </a:spcBef>
              <a:spcAft>
                <a:spcPts val="0"/>
              </a:spcAft>
            </a:pPr>
            <a:endParaRPr lang="en-US"/>
          </a:p>
          <a:p>
            <a:pPr marL="0" marR="0">
              <a:spcBef>
                <a:spcPts val="0"/>
              </a:spcBef>
              <a:spcAft>
                <a:spcPts val="0"/>
              </a:spcAft>
            </a:pPr>
            <a:r>
              <a:rPr lang="en-US"/>
              <a:t>Plus, Aspire gives you real-time insights into your app while you’re actively developing it – no more pushing to staging environments or production to see how your changes play with the rest of your stack.</a:t>
            </a:r>
          </a:p>
          <a:p>
            <a:pPr marL="0" marR="0">
              <a:spcBef>
                <a:spcPts val="0"/>
              </a:spcBef>
              <a:spcAft>
                <a:spcPts val="0"/>
              </a:spcAft>
            </a:pPr>
            <a:endParaRPr lang="en-US"/>
          </a:p>
          <a:p>
            <a:pPr marL="0" marR="0">
              <a:spcBef>
                <a:spcPts val="0"/>
              </a:spcBef>
              <a:spcAft>
                <a:spcPts val="0"/>
              </a:spcAft>
            </a:pPr>
            <a:r>
              <a:rPr lang="en-US"/>
              <a:t>We’ve worked with a bunch of popular cloud library and service authors to create integrations that simplify setting up and managing all of the various resources you need to build production apps at scale, and to help you build secure-by-default apps in a world where cyberattacks just don’t stop.</a:t>
            </a:r>
          </a:p>
          <a:p>
            <a:pPr marL="0" marR="0">
              <a:spcBef>
                <a:spcPts val="0"/>
              </a:spcBef>
              <a:spcAft>
                <a:spcPts val="0"/>
              </a:spcAft>
            </a:pPr>
            <a:endParaRPr lang="en-US"/>
          </a:p>
          <a:p>
            <a:pPr marL="0" marR="0">
              <a:spcBef>
                <a:spcPts val="0"/>
              </a:spcBef>
              <a:spcAft>
                <a:spcPts val="0"/>
              </a:spcAft>
            </a:pPr>
            <a:r>
              <a:rPr lang="en-US"/>
              <a:t>We’ve also worked with teams in Azure and AWS to simplify basic deployments to get your apps up and running, and your fixes shipped to your customers, faster than ever. </a:t>
            </a:r>
          </a:p>
          <a:p>
            <a:pPr marL="0" marR="0">
              <a:spcBef>
                <a:spcPts val="0"/>
              </a:spcBef>
              <a:spcAft>
                <a:spcPts val="0"/>
              </a:spcAft>
            </a:pPr>
            <a:endParaRPr lang="en-US"/>
          </a:p>
          <a:p>
            <a:pPr marL="0" marR="0">
              <a:spcBef>
                <a:spcPts val="0"/>
              </a:spcBef>
              <a:spcAft>
                <a:spcPts val="0"/>
              </a:spcAft>
            </a:pPr>
            <a:r>
              <a:rPr lang="en-US"/>
              <a:t>I’ve had the privilege of working on Aspire the past few months with a ton of amazing engineers and architects, including Damian – what’s up d00d</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1545-3DF8-E61A-F470-CD5DD48E0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05D4-4D58-AEDB-0DBB-B21AA097A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02166-7A22-396D-E173-982FDF33E892}"/>
              </a:ext>
            </a:extLst>
          </p:cNvPr>
          <p:cNvSpPr>
            <a:spLocks noGrp="1"/>
          </p:cNvSpPr>
          <p:nvPr>
            <p:ph type="body" idx="1"/>
          </p:nvPr>
        </p:nvSpPr>
        <p:spPr/>
        <p:txBody>
          <a:bodyPr/>
          <a:lstStyle/>
          <a:p>
            <a:r>
              <a:rPr lang="en-US"/>
              <a:t>.NET Aspire 9.0 will GA Nov 12 and is compatible with both .NET 8 and .NET 9 applications. We can’t wait for you to explore every part of .NET Aspire in your developer process and we hope you join us to go deeper on what’s new in .NET Aspire with David Fowler tomorrow.</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489DE0D9-EF29-ACDC-FBF4-95F65CFECEF7}"/>
              </a:ext>
            </a:extLst>
          </p:cNvPr>
          <p:cNvSpPr>
            <a:spLocks noGrp="1"/>
          </p:cNvSpPr>
          <p:nvPr>
            <p:ph type="sldNum" sz="quarter" idx="5"/>
          </p:nvPr>
        </p:nvSpPr>
        <p:spPr/>
        <p:txBody>
          <a:bodyPr/>
          <a:lstStyle/>
          <a:p>
            <a:fld id="{7F8305DC-CC3D-479A-8171-D767E3089694}" type="slidenum">
              <a:rPr lang="en-US" smtClean="0"/>
              <a:t>11</a:t>
            </a:fld>
            <a:endParaRPr lang="en-US"/>
          </a:p>
        </p:txBody>
      </p:sp>
    </p:spTree>
    <p:extLst>
      <p:ext uri="{BB962C8B-B14F-4D97-AF65-F5344CB8AC3E}">
        <p14:creationId xmlns:p14="http://schemas.microsoft.com/office/powerpoint/2010/main" val="48041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153154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43AAF-6FA8-D9F1-E923-EDBEF41A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1BC43-8CDE-62FE-70CE-14107068E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D9D88-C7AC-F9EC-CB55-35F6E391C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32EBAB-0603-E693-4A74-5641E7DB2DE6}"/>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537485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80E4E-5597-5A29-A86E-7FF143B86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42821-21A5-3A17-7C71-153241EB7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FC2C9-595E-7389-56DD-2507E6E9C6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D4061A-3A15-2EF8-88F5-404786419CBF}"/>
              </a:ext>
            </a:extLst>
          </p:cNvPr>
          <p:cNvSpPr>
            <a:spLocks noGrp="1"/>
          </p:cNvSpPr>
          <p:nvPr>
            <p:ph type="sldNum" sz="quarter" idx="5"/>
          </p:nvPr>
        </p:nvSpPr>
        <p:spPr/>
        <p:txBody>
          <a:bodyPr/>
          <a:lstStyle/>
          <a:p>
            <a:fld id="{FE9141E1-C8E4-4BDD-A194-02D70435554A}" type="slidenum">
              <a:rPr lang="en-US" smtClean="0"/>
              <a:t>16</a:t>
            </a:fld>
            <a:endParaRPr lang="en-US"/>
          </a:p>
        </p:txBody>
      </p:sp>
    </p:spTree>
    <p:extLst>
      <p:ext uri="{BB962C8B-B14F-4D97-AF65-F5344CB8AC3E}">
        <p14:creationId xmlns:p14="http://schemas.microsoft.com/office/powerpoint/2010/main" val="1691902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4A59-87EE-0AFC-9748-18F9FFB49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502A8-B4AC-E1DF-1C4D-A93DB055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60FE8-0EA5-69DA-AE07-1C904E83F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48DE5-4142-9460-580D-11CD9120261C}"/>
              </a:ext>
            </a:extLst>
          </p:cNvPr>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2604071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0EBC-13E2-3EE5-F435-1ECC262B4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EAA2E-3163-F33B-7474-77BA2CEEE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753C9-8C70-8249-0EDF-CBCB76C74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4A2FB-0B27-D909-B78E-E059E26FB1C2}"/>
              </a:ext>
            </a:extLst>
          </p:cNvPr>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258513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DA0D-2824-335A-BD63-BEB79028E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1CD7C-B667-8894-C2CB-D94FFD1FF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87E64-A1CE-F8C1-E8F5-59F1C716A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36CA5-785D-E095-6A74-80467068073B}"/>
              </a:ext>
            </a:extLst>
          </p:cNvPr>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2316226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723F-FACD-52FC-BA0D-F78D2C12F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F0FB-A73E-D884-2E7E-325526D56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48E74-77AB-7408-1309-B83732AAF9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5BCD50-2706-C502-14E3-73F853BD6F21}"/>
              </a:ext>
            </a:extLst>
          </p:cNvPr>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93408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0DC62-C619-F37B-B51A-7E108681C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DA92F-ED66-CB9B-34B4-39197AACA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C02B5-8FE3-2677-C021-1198ADC6B9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D3A7DC-DC2F-A905-0A82-9E86112F793C}"/>
              </a:ext>
            </a:extLst>
          </p:cNvPr>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99125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C894-0AAF-F517-5215-335DBD832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A56CB-7BED-BEBC-EE1F-27994D81D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90F92-27D5-480A-7C36-7DBED2A09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B8336-DCFE-7D33-8818-5B3D738BEF05}"/>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54904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11/8/2024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206-3B7B-8744-7DDB-EC6FFBAE5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1BA02-28F4-F71F-8248-55567651B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1784D-3CFF-D8BF-6F7E-BFDB481F4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DAC76-8216-6BD2-B80E-5A66EA3C5636}"/>
              </a:ext>
            </a:extLst>
          </p:cNvPr>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8437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2300386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 id="2147483733" r:id="rId16"/>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5.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5" Type="http://schemas.openxmlformats.org/officeDocument/2006/relationships/image" Target="../media/image76.sv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7.png"/><Relationship Id="rId9" Type="http://schemas.openxmlformats.org/officeDocument/2006/relationships/image" Target="../media/image51.sv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51.svg"/><Relationship Id="rId2"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50.png"/><Relationship Id="rId5" Type="http://schemas.openxmlformats.org/officeDocument/2006/relationships/image" Target="../media/image85.jpeg"/><Relationship Id="rId10" Type="http://schemas.openxmlformats.org/officeDocument/2006/relationships/image" Target="../media/image90.svg"/><Relationship Id="rId4" Type="http://schemas.openxmlformats.org/officeDocument/2006/relationships/image" Target="../media/image84.jpeg"/><Relationship Id="rId9"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51.sv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44.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7.png"/><Relationship Id="rId21" Type="http://schemas.openxmlformats.org/officeDocument/2006/relationships/image" Target="../media/image31.png"/><Relationship Id="rId34" Type="http://schemas.microsoft.com/office/2007/relationships/hdphoto" Target="../media/hdphoto2.wdp"/><Relationship Id="rId42" Type="http://schemas.openxmlformats.org/officeDocument/2006/relationships/image" Target="../media/image50.png"/><Relationship Id="rId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16.svg"/><Relationship Id="rId11" Type="http://schemas.openxmlformats.org/officeDocument/2006/relationships/image" Target="../media/image21.svg"/><Relationship Id="rId24" Type="http://schemas.openxmlformats.org/officeDocument/2006/relationships/image" Target="../media/image34.png"/><Relationship Id="rId32" Type="http://schemas.microsoft.com/office/2007/relationships/hdphoto" Target="../media/hdphoto1.wdp"/><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5.png"/><Relationship Id="rId15" Type="http://schemas.openxmlformats.org/officeDocument/2006/relationships/image" Target="../media/image25.sv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4.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3.png"/><Relationship Id="rId43" Type="http://schemas.openxmlformats.org/officeDocument/2006/relationships/image" Target="../media/image51.svg"/><Relationship Id="rId8" Type="http://schemas.openxmlformats.org/officeDocument/2006/relationships/image" Target="../media/image18.sv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png"/><Relationship Id="rId33" Type="http://schemas.openxmlformats.org/officeDocument/2006/relationships/image" Target="../media/image42.png"/><Relationship Id="rId38"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.NET Aspire</a:t>
            </a:r>
          </a:p>
        </p:txBody>
      </p:sp>
      <p:sp>
        <p:nvSpPr>
          <p:cNvPr id="3" name="TextBox 2">
            <a:extLst>
              <a:ext uri="{FF2B5EF4-FFF2-40B4-BE49-F238E27FC236}">
                <a16:creationId xmlns:a16="http://schemas.microsoft.com/office/drawing/2014/main" id="{2C6176E4-FC3D-EAC2-EACB-495D9F29869D}"/>
              </a:ext>
            </a:extLst>
          </p:cNvPr>
          <p:cNvSpPr txBox="1"/>
          <p:nvPr/>
        </p:nvSpPr>
        <p:spPr>
          <a:xfrm>
            <a:off x="1390389" y="3789123"/>
            <a:ext cx="8279704" cy="1323439"/>
          </a:xfrm>
          <a:prstGeom prst="rect">
            <a:avLst/>
          </a:prstGeom>
          <a:noFill/>
        </p:spPr>
        <p:txBody>
          <a:bodyPr wrap="square" rtlCol="0">
            <a:spAutoFit/>
          </a:bodyPr>
          <a:lstStyle/>
          <a:p>
            <a:r>
              <a:rPr lang="en-US" sz="4000" dirty="0">
                <a:solidFill>
                  <a:schemeClr val="bg1"/>
                </a:solidFill>
              </a:rPr>
              <a:t>The new way to be </a:t>
            </a:r>
          </a:p>
          <a:p>
            <a:r>
              <a:rPr lang="en-US" sz="4000" dirty="0">
                <a:solidFill>
                  <a:schemeClr val="bg1"/>
                </a:solidFill>
              </a:rPr>
              <a:t>Cloud Native in .NET</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F16C27-9FA3-BAB3-8836-6AF97A63F680}"/>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62F60237-ACA0-A8F0-2FAC-2CDB409BAC1B}"/>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mn-lt"/>
                <a:ea typeface="Open Sans" panose="020B0606030504020204" pitchFamily="34" charset="0"/>
                <a:cs typeface="Open Sans" panose="020B0606030504020204" pitchFamily="34" charset="0"/>
              </a:rPr>
              <a:t>Powerful tools, templates, and packages for building observable, production-ready apps</a:t>
            </a:r>
          </a:p>
        </p:txBody>
      </p:sp>
      <p:pic>
        <p:nvPicPr>
          <p:cNvPr id="12" name="Picture 11">
            <a:extLst>
              <a:ext uri="{FF2B5EF4-FFF2-40B4-BE49-F238E27FC236}">
                <a16:creationId xmlns:a16="http://schemas.microsoft.com/office/drawing/2014/main" id="{68CBBDFB-831D-AAA0-EBEC-A9C69791BC41}"/>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914A5311-3B03-6198-DDCB-1B8CA9939FC3}"/>
              </a:ext>
            </a:extLst>
          </p:cNvPr>
          <p:cNvSpPr txBox="1"/>
          <p:nvPr/>
        </p:nvSpPr>
        <p:spPr>
          <a:xfrm>
            <a:off x="1173870" y="5603560"/>
            <a:ext cx="108844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E566CC"/>
                </a:solidFill>
                <a:effectLst/>
                <a:uLnTx/>
                <a:uFillTx/>
                <a:ea typeface="Open Sans Semibold" panose="020B0706030804020204" pitchFamily="34" charset="0"/>
                <a:cs typeface="Open Sans Semibold" panose="020B0706030804020204" pitchFamily="34" charset="0"/>
              </a:rPr>
              <a:t>OpenTelemetry</a:t>
            </a:r>
            <a:r>
              <a:rPr kumimoji="0" lang="en-US" sz="2800" b="0" i="0" u="none" strike="noStrike" kern="1200" cap="none" spc="0" normalizeH="0" baseline="0" noProof="0" dirty="0">
                <a:ln>
                  <a:noFill/>
                </a:ln>
                <a:solidFill>
                  <a:srgbClr val="E566CC"/>
                </a:solidFill>
                <a:effectLst/>
                <a:uLnTx/>
                <a:uFillTx/>
                <a:ea typeface="Open Sans Semibold" panose="020B0706030804020204" pitchFamily="34" charset="0"/>
                <a:cs typeface="Open Sans Semibold" panose="020B0706030804020204" pitchFamily="34" charset="0"/>
              </a:rPr>
              <a:t> built-in, YAML-free, multi-cloud, and extensible</a:t>
            </a:r>
          </a:p>
        </p:txBody>
      </p:sp>
      <p:grpSp>
        <p:nvGrpSpPr>
          <p:cNvPr id="14" name="Group 13">
            <a:extLst>
              <a:ext uri="{FF2B5EF4-FFF2-40B4-BE49-F238E27FC236}">
                <a16:creationId xmlns:a16="http://schemas.microsoft.com/office/drawing/2014/main" id="{2C866D30-E2FD-4A4C-7CC4-9DCE1E6398BA}"/>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31C5E386-DFFD-6DA6-B1D4-4F6692144E98}"/>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8C3A1B8B-E488-903F-7399-14631AE1CEEE}"/>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CDA33E79-8686-B7EF-CA78-007E99CCB84C}"/>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302BBA97-BAC7-8CEB-D761-EC10797D7EE4}"/>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46A89383-ACC2-83B0-857C-4B59A4D5EA82}"/>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4132BECF-5157-386A-1185-7C5AC6FFD2C3}"/>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790C2E15-C811-FC77-94D8-853DC5EF4894}"/>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0CFDD3A1-C26B-9FB0-CF0F-F157975D0FCC}"/>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FEF4A5D5-A833-DEB6-F439-6D076B0FDD4A}"/>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18AA4764-46C2-DF85-E2A6-0AA35E8FEA9F}"/>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dirty="0">
                  <a:ln>
                    <a:noFill/>
                  </a:ln>
                  <a:solidFill>
                    <a:srgbClr val="333333"/>
                  </a:solidFill>
                  <a:effectLst/>
                  <a:uLnTx/>
                  <a:uFillTx/>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9658C2C9-4456-716D-91ED-F2B583F37EE2}"/>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17283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BCEB-9B56-6241-B0B1-DAF1BDAA62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F2D3C80-39B6-DBB0-9ED9-83553D1B1C78}"/>
              </a:ext>
            </a:extLst>
          </p:cNvPr>
          <p:cNvGrpSpPr/>
          <p:nvPr/>
        </p:nvGrpSpPr>
        <p:grpSpPr>
          <a:xfrm>
            <a:off x="472440" y="4937759"/>
            <a:ext cx="11247120" cy="1463040"/>
            <a:chOff x="472440" y="4937759"/>
            <a:chExt cx="11247120" cy="1463040"/>
          </a:xfrm>
        </p:grpSpPr>
        <p:sp>
          <p:nvSpPr>
            <p:cNvPr id="9" name="Rounded Rectangle 21">
              <a:extLst>
                <a:ext uri="{FF2B5EF4-FFF2-40B4-BE49-F238E27FC236}">
                  <a16:creationId xmlns:a16="http://schemas.microsoft.com/office/drawing/2014/main" id="{2D195750-53D2-78E3-D214-389E1865F3D7}"/>
                </a:ext>
              </a:extLst>
            </p:cNvPr>
            <p:cNvSpPr/>
            <p:nvPr/>
          </p:nvSpPr>
          <p:spPr>
            <a:xfrm>
              <a:off x="472440" y="4937759"/>
              <a:ext cx="11247120" cy="1463040"/>
            </a:xfrm>
            <a:prstGeom prst="roundRect">
              <a:avLst>
                <a:gd name="adj" fmla="val 5742"/>
              </a:avLst>
            </a:prstGeom>
            <a:solidFill>
              <a:srgbClr val="F4F3F5"/>
            </a:solidFill>
            <a:effectLst/>
          </p:spPr>
          <p:txBody>
            <a:bodyPr wrap="square" lIns="182880" tIns="411480" rIns="0" bIns="0" anchor="t" anchorCtr="0">
              <a:noAutofit/>
            </a:bodyPr>
            <a:lstStyle/>
            <a:p>
              <a:pPr lvl="0" algn="r" defTabSz="914367" fontAlgn="base">
                <a:spcBef>
                  <a:spcPct val="0"/>
                </a:spcBef>
                <a:spcAft>
                  <a:spcPct val="0"/>
                </a:spcAft>
                <a:defRPr/>
              </a:pPr>
              <a:endParaRPr lang="en-US" sz="2400" kern="0" dirty="0">
                <a:ln w="3175">
                  <a:noFill/>
                </a:ln>
                <a:solidFill>
                  <a:srgbClr val="000000"/>
                </a:solidFill>
                <a:ea typeface="Open Sans SemiBold" panose="020B0706030804020204" pitchFamily="34" charset="0"/>
                <a:cs typeface="Open Sans SemiBold" panose="020B0706030804020204" pitchFamily="34" charset="0"/>
              </a:endParaRPr>
            </a:p>
          </p:txBody>
        </p:sp>
        <p:pic>
          <p:nvPicPr>
            <p:cNvPr id="11" name="Picture 10" descr="A purple and black wave&#10;&#10;Description automatically generated">
              <a:extLst>
                <a:ext uri="{FF2B5EF4-FFF2-40B4-BE49-F238E27FC236}">
                  <a16:creationId xmlns:a16="http://schemas.microsoft.com/office/drawing/2014/main" id="{DADA6055-5AD4-BF97-9E50-2B9FD33DC160}"/>
                </a:ext>
              </a:extLst>
            </p:cNvPr>
            <p:cNvPicPr>
              <a:picLocks noChangeAspect="1"/>
            </p:cNvPicPr>
            <p:nvPr/>
          </p:nvPicPr>
          <p:blipFill>
            <a:blip r:embed="rId3"/>
            <a:srcRect/>
            <a:stretch>
              <a:fillRect/>
            </a:stretch>
          </p:blipFill>
          <p:spPr>
            <a:xfrm flipH="1">
              <a:off x="472440" y="5890512"/>
              <a:ext cx="11247119" cy="510287"/>
            </a:xfrm>
            <a:custGeom>
              <a:avLst/>
              <a:gdLst>
                <a:gd name="connsiteX0" fmla="*/ 11247119 w 11247119"/>
                <a:gd name="connsiteY0" fmla="*/ 0 h 510287"/>
                <a:gd name="connsiteX1" fmla="*/ 0 w 11247119"/>
                <a:gd name="connsiteY1" fmla="*/ 0 h 510287"/>
                <a:gd name="connsiteX2" fmla="*/ 0 w 11247119"/>
                <a:gd name="connsiteY2" fmla="*/ 426284 h 510287"/>
                <a:gd name="connsiteX3" fmla="*/ 6601 w 11247119"/>
                <a:gd name="connsiteY3" fmla="*/ 458979 h 510287"/>
                <a:gd name="connsiteX4" fmla="*/ 84007 w 11247119"/>
                <a:gd name="connsiteY4" fmla="*/ 510287 h 510287"/>
                <a:gd name="connsiteX5" fmla="*/ 11163111 w 11247119"/>
                <a:gd name="connsiteY5" fmla="*/ 510287 h 510287"/>
                <a:gd name="connsiteX6" fmla="*/ 11247119 w 11247119"/>
                <a:gd name="connsiteY6" fmla="*/ 426279 h 51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7119" h="510287">
                  <a:moveTo>
                    <a:pt x="11247119" y="0"/>
                  </a:moveTo>
                  <a:lnTo>
                    <a:pt x="0" y="0"/>
                  </a:lnTo>
                  <a:lnTo>
                    <a:pt x="0" y="426284"/>
                  </a:lnTo>
                  <a:lnTo>
                    <a:pt x="6601" y="458979"/>
                  </a:lnTo>
                  <a:cubicBezTo>
                    <a:pt x="19354" y="489130"/>
                    <a:pt x="49210" y="510287"/>
                    <a:pt x="84007" y="510287"/>
                  </a:cubicBezTo>
                  <a:lnTo>
                    <a:pt x="11163111" y="510287"/>
                  </a:lnTo>
                  <a:cubicBezTo>
                    <a:pt x="11209507" y="510287"/>
                    <a:pt x="11247119" y="472675"/>
                    <a:pt x="11247119" y="426279"/>
                  </a:cubicBezTo>
                  <a:close/>
                </a:path>
              </a:pathLst>
            </a:custGeom>
          </p:spPr>
        </p:pic>
      </p:grpSp>
      <p:sp>
        <p:nvSpPr>
          <p:cNvPr id="13" name="Oval 7">
            <a:extLst>
              <a:ext uri="{FF2B5EF4-FFF2-40B4-BE49-F238E27FC236}">
                <a16:creationId xmlns:a16="http://schemas.microsoft.com/office/drawing/2014/main" id="{C648F739-1051-330F-A8AC-67FA6E3B145A}"/>
              </a:ext>
            </a:extLst>
          </p:cNvPr>
          <p:cNvSpPr/>
          <p:nvPr/>
        </p:nvSpPr>
        <p:spPr>
          <a:xfrm>
            <a:off x="3336697" y="1805940"/>
            <a:ext cx="5518606" cy="1371600"/>
          </a:xfrm>
          <a:prstGeom prst="roundRect">
            <a:avLst>
              <a:gd name="adj" fmla="val 8122"/>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r>
              <a:rPr lang="en-US" sz="3200" b="1" kern="0">
                <a:ln w="3175">
                  <a:noFill/>
                </a:ln>
                <a:solidFill>
                  <a:srgbClr val="FFFFFF"/>
                </a:solidFill>
                <a:ea typeface="Open Sans" panose="020B0606030504020204" pitchFamily="34" charset="0"/>
                <a:cs typeface="Open Sans" panose="020B0606030504020204" pitchFamily="34" charset="0"/>
              </a:rPr>
              <a:t>.NET Aspire 9.0</a:t>
            </a:r>
          </a:p>
        </p:txBody>
      </p:sp>
      <p:grpSp>
        <p:nvGrpSpPr>
          <p:cNvPr id="16" name="Group 15">
            <a:extLst>
              <a:ext uri="{FF2B5EF4-FFF2-40B4-BE49-F238E27FC236}">
                <a16:creationId xmlns:a16="http://schemas.microsoft.com/office/drawing/2014/main" id="{F1FBFA22-D7C3-76BE-88DA-007E6142AA61}"/>
              </a:ext>
              <a:ext uri="{C183D7F6-B498-43B3-948B-1728B52AA6E4}">
                <adec:decorative xmlns:adec="http://schemas.microsoft.com/office/drawing/2017/decorative" val="1"/>
              </a:ext>
            </a:extLst>
          </p:cNvPr>
          <p:cNvGrpSpPr/>
          <p:nvPr/>
        </p:nvGrpSpPr>
        <p:grpSpPr>
          <a:xfrm>
            <a:off x="472440" y="457200"/>
            <a:ext cx="2573834" cy="2011680"/>
            <a:chOff x="472440" y="457200"/>
            <a:chExt cx="2573834" cy="2011680"/>
          </a:xfrm>
        </p:grpSpPr>
        <p:sp>
          <p:nvSpPr>
            <p:cNvPr id="17" name="Rounded Rectangle 21">
              <a:extLst>
                <a:ext uri="{FF2B5EF4-FFF2-40B4-BE49-F238E27FC236}">
                  <a16:creationId xmlns:a16="http://schemas.microsoft.com/office/drawing/2014/main" id="{A696A958-9B6F-C88C-DCE3-34D40BD4D727}"/>
                </a:ext>
              </a:extLst>
            </p:cNvPr>
            <p:cNvSpPr/>
            <p:nvPr/>
          </p:nvSpPr>
          <p:spPr>
            <a:xfrm>
              <a:off x="472440" y="457200"/>
              <a:ext cx="2573834"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600" kern="0">
                  <a:ln w="3175">
                    <a:noFill/>
                  </a:ln>
                  <a:solidFill>
                    <a:srgbClr val="000000"/>
                  </a:solidFill>
                  <a:ea typeface="Open Sans SemiBold" panose="020B0706030804020204" pitchFamily="34" charset="0"/>
                  <a:cs typeface="Open Sans SemiBold" panose="020B0706030804020204" pitchFamily="34" charset="0"/>
                </a:rPr>
                <a:t>Azure Functions </a:t>
              </a:r>
              <a:br>
                <a:rPr lang="en-US" sz="1600" kern="0">
                  <a:ln w="3175">
                    <a:noFill/>
                  </a:ln>
                  <a:solidFill>
                    <a:srgbClr val="000000"/>
                  </a:solidFill>
                  <a:ea typeface="Open Sans SemiBold" panose="020B0706030804020204" pitchFamily="34" charset="0"/>
                  <a:cs typeface="Open Sans SemiBold" panose="020B0706030804020204" pitchFamily="34" charset="0"/>
                </a:rPr>
              </a:br>
              <a:r>
                <a:rPr lang="en-US" sz="1600" kern="0">
                  <a:ln w="3175">
                    <a:noFill/>
                  </a:ln>
                  <a:solidFill>
                    <a:srgbClr val="000000"/>
                  </a:solidFill>
                  <a:ea typeface="Open Sans SemiBold" panose="020B0706030804020204" pitchFamily="34" charset="0"/>
                  <a:cs typeface="Open Sans SemiBold" panose="020B0706030804020204" pitchFamily="34" charset="0"/>
                </a:rPr>
                <a:t>preview support</a:t>
              </a:r>
            </a:p>
          </p:txBody>
        </p:sp>
        <p:pic>
          <p:nvPicPr>
            <p:cNvPr id="18" name="Graphic 17">
              <a:extLst>
                <a:ext uri="{FF2B5EF4-FFF2-40B4-BE49-F238E27FC236}">
                  <a16:creationId xmlns:a16="http://schemas.microsoft.com/office/drawing/2014/main" id="{BD634FB8-4A84-694F-9A78-2559217FC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0828" y="640602"/>
              <a:ext cx="1017058" cy="1017058"/>
            </a:xfrm>
            <a:prstGeom prst="rect">
              <a:avLst/>
            </a:prstGeom>
          </p:spPr>
        </p:pic>
      </p:grpSp>
      <p:grpSp>
        <p:nvGrpSpPr>
          <p:cNvPr id="19" name="Group 18">
            <a:extLst>
              <a:ext uri="{FF2B5EF4-FFF2-40B4-BE49-F238E27FC236}">
                <a16:creationId xmlns:a16="http://schemas.microsoft.com/office/drawing/2014/main" id="{86E3A133-C0CD-5991-DD11-51DA6FA85CFC}"/>
              </a:ext>
              <a:ext uri="{C183D7F6-B498-43B3-948B-1728B52AA6E4}">
                <adec:decorative xmlns:adec="http://schemas.microsoft.com/office/drawing/2017/decorative" val="1"/>
              </a:ext>
            </a:extLst>
          </p:cNvPr>
          <p:cNvGrpSpPr/>
          <p:nvPr/>
        </p:nvGrpSpPr>
        <p:grpSpPr>
          <a:xfrm>
            <a:off x="383055" y="2697480"/>
            <a:ext cx="1451008" cy="2011680"/>
            <a:chOff x="383055" y="2697480"/>
            <a:chExt cx="1451008" cy="2011680"/>
          </a:xfrm>
        </p:grpSpPr>
        <p:sp>
          <p:nvSpPr>
            <p:cNvPr id="20" name="Rounded Rectangle 21">
              <a:extLst>
                <a:ext uri="{FF2B5EF4-FFF2-40B4-BE49-F238E27FC236}">
                  <a16:creationId xmlns:a16="http://schemas.microsoft.com/office/drawing/2014/main" id="{BE7A62F5-E9BB-AF22-AB60-DB9B27B0956A}"/>
                </a:ext>
              </a:extLst>
            </p:cNvPr>
            <p:cNvSpPr/>
            <p:nvPr/>
          </p:nvSpPr>
          <p:spPr>
            <a:xfrm>
              <a:off x="472440" y="2697480"/>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100" kern="0" dirty="0">
                  <a:ln w="3175">
                    <a:noFill/>
                  </a:ln>
                  <a:solidFill>
                    <a:srgbClr val="000000"/>
                  </a:solidFill>
                  <a:ea typeface="Open Sans SemiBold" panose="020B0706030804020204" pitchFamily="34" charset="0"/>
                  <a:cs typeface="Open Sans SemiBold" panose="020B0706030804020204" pitchFamily="34" charset="0"/>
                </a:rPr>
                <a:t>Improved Azure Container Apps integration </a:t>
              </a:r>
            </a:p>
          </p:txBody>
        </p:sp>
        <p:pic>
          <p:nvPicPr>
            <p:cNvPr id="21" name="Picture 20" descr="A logo of a company&#10;&#10;Description automatically generated">
              <a:extLst>
                <a:ext uri="{FF2B5EF4-FFF2-40B4-BE49-F238E27FC236}">
                  <a16:creationId xmlns:a16="http://schemas.microsoft.com/office/drawing/2014/main" id="{0C29BCF2-BDAD-41BD-431F-02FA21376EBA}"/>
                </a:ext>
              </a:extLst>
            </p:cNvPr>
            <p:cNvPicPr>
              <a:picLocks noChangeAspect="1"/>
            </p:cNvPicPr>
            <p:nvPr/>
          </p:nvPicPr>
          <p:blipFill>
            <a:blip r:embed="rId6"/>
            <a:stretch>
              <a:fillRect/>
            </a:stretch>
          </p:blipFill>
          <p:spPr>
            <a:xfrm>
              <a:off x="383055" y="2914981"/>
              <a:ext cx="1451008" cy="761779"/>
            </a:xfrm>
            <a:prstGeom prst="rect">
              <a:avLst/>
            </a:prstGeom>
          </p:spPr>
        </p:pic>
      </p:grpSp>
      <p:grpSp>
        <p:nvGrpSpPr>
          <p:cNvPr id="22" name="Group 21">
            <a:extLst>
              <a:ext uri="{FF2B5EF4-FFF2-40B4-BE49-F238E27FC236}">
                <a16:creationId xmlns:a16="http://schemas.microsoft.com/office/drawing/2014/main" id="{7AB3AE63-2FA1-2C52-FBE8-CD6C9CDDDFFF}"/>
              </a:ext>
              <a:ext uri="{C183D7F6-B498-43B3-948B-1728B52AA6E4}">
                <adec:decorative xmlns:adec="http://schemas.microsoft.com/office/drawing/2017/decorative" val="1"/>
              </a:ext>
            </a:extLst>
          </p:cNvPr>
          <p:cNvGrpSpPr/>
          <p:nvPr/>
        </p:nvGrpSpPr>
        <p:grpSpPr>
          <a:xfrm>
            <a:off x="10530840" y="2590414"/>
            <a:ext cx="1188720" cy="2118746"/>
            <a:chOff x="10530840" y="2590414"/>
            <a:chExt cx="1188720" cy="2118746"/>
          </a:xfrm>
        </p:grpSpPr>
        <p:sp>
          <p:nvSpPr>
            <p:cNvPr id="23" name="Rounded Rectangle 21">
              <a:extLst>
                <a:ext uri="{FF2B5EF4-FFF2-40B4-BE49-F238E27FC236}">
                  <a16:creationId xmlns:a16="http://schemas.microsoft.com/office/drawing/2014/main" id="{D8439AE3-2079-4214-85BB-B52420BB1381}"/>
                </a:ext>
              </a:extLst>
            </p:cNvPr>
            <p:cNvSpPr/>
            <p:nvPr/>
          </p:nvSpPr>
          <p:spPr>
            <a:xfrm>
              <a:off x="10530840"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.NET Aspire Community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Toolkit</a:t>
              </a:r>
            </a:p>
          </p:txBody>
        </p:sp>
        <p:pic>
          <p:nvPicPr>
            <p:cNvPr id="24" name="Picture Placeholder 31">
              <a:extLst>
                <a:ext uri="{FF2B5EF4-FFF2-40B4-BE49-F238E27FC236}">
                  <a16:creationId xmlns:a16="http://schemas.microsoft.com/office/drawing/2014/main" id="{8228AD8F-587B-2781-41E9-03532EA869E3}"/>
                </a:ext>
              </a:extLst>
            </p:cNvPr>
            <p:cNvPicPr>
              <a:picLocks noChangeAspect="1"/>
            </p:cNvPicPr>
            <p:nvPr/>
          </p:nvPicPr>
          <p:blipFill>
            <a:blip r:embed="rId7"/>
            <a:srcRect l="99" r="99"/>
            <a:stretch/>
          </p:blipFill>
          <p:spPr>
            <a:xfrm>
              <a:off x="10725942" y="2777490"/>
              <a:ext cx="798513" cy="800100"/>
            </a:xfrm>
            <a:prstGeom prst="rect">
              <a:avLst/>
            </a:prstGeom>
          </p:spPr>
        </p:pic>
      </p:grpSp>
      <p:grpSp>
        <p:nvGrpSpPr>
          <p:cNvPr id="25" name="Group 24">
            <a:extLst>
              <a:ext uri="{FF2B5EF4-FFF2-40B4-BE49-F238E27FC236}">
                <a16:creationId xmlns:a16="http://schemas.microsoft.com/office/drawing/2014/main" id="{F8F048B3-8FF0-1ACD-F02C-D17ABB176F8B}"/>
              </a:ext>
              <a:ext uri="{C183D7F6-B498-43B3-948B-1728B52AA6E4}">
                <adec:decorative xmlns:adec="http://schemas.microsoft.com/office/drawing/2017/decorative" val="1"/>
              </a:ext>
            </a:extLst>
          </p:cNvPr>
          <p:cNvGrpSpPr/>
          <p:nvPr/>
        </p:nvGrpSpPr>
        <p:grpSpPr>
          <a:xfrm>
            <a:off x="9145726" y="2590414"/>
            <a:ext cx="1188720" cy="2118746"/>
            <a:chOff x="9145726" y="2590414"/>
            <a:chExt cx="1188720" cy="2118746"/>
          </a:xfrm>
        </p:grpSpPr>
        <p:sp>
          <p:nvSpPr>
            <p:cNvPr id="26" name="Rounded Rectangle 21">
              <a:extLst>
                <a:ext uri="{FF2B5EF4-FFF2-40B4-BE49-F238E27FC236}">
                  <a16:creationId xmlns:a16="http://schemas.microsoft.com/office/drawing/2014/main" id="{F983B04B-6403-05D7-C508-2AD9C7D1747F}"/>
                </a:ext>
              </a:extLst>
            </p:cNvPr>
            <p:cNvSpPr/>
            <p:nvPr/>
          </p:nvSpPr>
          <p:spPr>
            <a:xfrm>
              <a:off x="9145726"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Visual Studio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&amp; C# Dev Kit enhancements</a:t>
              </a:r>
            </a:p>
          </p:txBody>
        </p:sp>
        <p:pic>
          <p:nvPicPr>
            <p:cNvPr id="27" name="Graphic 26">
              <a:extLst>
                <a:ext uri="{FF2B5EF4-FFF2-40B4-BE49-F238E27FC236}">
                  <a16:creationId xmlns:a16="http://schemas.microsoft.com/office/drawing/2014/main" id="{453F3212-972F-08E3-7FAB-38CD2E31EA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58953" y="2918889"/>
              <a:ext cx="715363" cy="715363"/>
            </a:xfrm>
            <a:prstGeom prst="rect">
              <a:avLst/>
            </a:prstGeom>
            <a:effectLst/>
          </p:spPr>
        </p:pic>
      </p:grpSp>
      <p:grpSp>
        <p:nvGrpSpPr>
          <p:cNvPr id="28" name="Group 27">
            <a:extLst>
              <a:ext uri="{FF2B5EF4-FFF2-40B4-BE49-F238E27FC236}">
                <a16:creationId xmlns:a16="http://schemas.microsoft.com/office/drawing/2014/main" id="{13447F01-CEDE-15C4-B210-44B27C6D7A4C}"/>
              </a:ext>
              <a:ext uri="{C183D7F6-B498-43B3-948B-1728B52AA6E4}">
                <adec:decorative xmlns:adec="http://schemas.microsoft.com/office/drawing/2017/decorative" val="1"/>
              </a:ext>
            </a:extLst>
          </p:cNvPr>
          <p:cNvGrpSpPr/>
          <p:nvPr/>
        </p:nvGrpSpPr>
        <p:grpSpPr>
          <a:xfrm>
            <a:off x="3336697" y="3429000"/>
            <a:ext cx="1645920" cy="1280160"/>
            <a:chOff x="3336697" y="3429000"/>
            <a:chExt cx="1645920" cy="1280160"/>
          </a:xfrm>
        </p:grpSpPr>
        <p:sp>
          <p:nvSpPr>
            <p:cNvPr id="29" name="Rounded Rectangle 21">
              <a:extLst>
                <a:ext uri="{FF2B5EF4-FFF2-40B4-BE49-F238E27FC236}">
                  <a16:creationId xmlns:a16="http://schemas.microsoft.com/office/drawing/2014/main" id="{D6C4FDB0-78FE-C8D0-998A-BCDAA54E4ADE}"/>
                </a:ext>
                <a:ext uri="{C183D7F6-B498-43B3-948B-1728B52AA6E4}">
                  <adec:decorative xmlns:adec="http://schemas.microsoft.com/office/drawing/2017/decorative" val="1"/>
                </a:ext>
              </a:extLst>
            </p:cNvPr>
            <p:cNvSpPr/>
            <p:nvPr/>
          </p:nvSpPr>
          <p:spPr>
            <a:xfrm>
              <a:off x="3336697"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Support for</a:t>
              </a:r>
            </a:p>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.NET 8 &amp; .NET 9</a:t>
              </a:r>
            </a:p>
          </p:txBody>
        </p:sp>
        <p:pic>
          <p:nvPicPr>
            <p:cNvPr id="30" name="Picture 29" descr="A purple number on a black background&#10;&#10;Description automatically generated">
              <a:extLst>
                <a:ext uri="{FF2B5EF4-FFF2-40B4-BE49-F238E27FC236}">
                  <a16:creationId xmlns:a16="http://schemas.microsoft.com/office/drawing/2014/main" id="{6108E909-EBE1-9F4D-4E01-C32278013013}"/>
                </a:ext>
              </a:extLst>
            </p:cNvPr>
            <p:cNvPicPr>
              <a:picLocks noChangeAspect="1"/>
            </p:cNvPicPr>
            <p:nvPr/>
          </p:nvPicPr>
          <p:blipFill>
            <a:blip r:embed="rId10"/>
            <a:stretch>
              <a:fillRect/>
            </a:stretch>
          </p:blipFill>
          <p:spPr>
            <a:xfrm>
              <a:off x="3864805" y="3521234"/>
              <a:ext cx="589704" cy="653299"/>
            </a:xfrm>
            <a:prstGeom prst="rect">
              <a:avLst/>
            </a:prstGeom>
          </p:spPr>
        </p:pic>
      </p:grpSp>
      <p:grpSp>
        <p:nvGrpSpPr>
          <p:cNvPr id="31" name="Group 30">
            <a:extLst>
              <a:ext uri="{FF2B5EF4-FFF2-40B4-BE49-F238E27FC236}">
                <a16:creationId xmlns:a16="http://schemas.microsoft.com/office/drawing/2014/main" id="{C3D3C38F-E79A-1B7C-FF5C-E22FD449FC2E}"/>
              </a:ext>
              <a:ext uri="{C183D7F6-B498-43B3-948B-1728B52AA6E4}">
                <adec:decorative xmlns:adec="http://schemas.microsoft.com/office/drawing/2017/decorative" val="1"/>
              </a:ext>
            </a:extLst>
          </p:cNvPr>
          <p:cNvGrpSpPr/>
          <p:nvPr/>
        </p:nvGrpSpPr>
        <p:grpSpPr>
          <a:xfrm>
            <a:off x="5273040" y="3429000"/>
            <a:ext cx="1645920" cy="1280160"/>
            <a:chOff x="5273040" y="3429000"/>
            <a:chExt cx="1645920" cy="1280160"/>
          </a:xfrm>
        </p:grpSpPr>
        <p:sp>
          <p:nvSpPr>
            <p:cNvPr id="32" name="Rounded Rectangle 21">
              <a:extLst>
                <a:ext uri="{FF2B5EF4-FFF2-40B4-BE49-F238E27FC236}">
                  <a16:creationId xmlns:a16="http://schemas.microsoft.com/office/drawing/2014/main" id="{172249B8-F290-F7FC-AE88-466ED89A561F}"/>
                </a:ext>
                <a:ext uri="{C183D7F6-B498-43B3-948B-1728B52AA6E4}">
                  <adec:decorative xmlns:adec="http://schemas.microsoft.com/office/drawing/2017/decorative" val="1"/>
                </a:ext>
              </a:extLst>
            </p:cNvPr>
            <p:cNvSpPr/>
            <p:nvPr/>
          </p:nvSpPr>
          <p:spPr>
            <a:xfrm>
              <a:off x="5273040"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OpenAI Integration</a:t>
              </a:r>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358E0839-71FC-140C-AD46-67EA9B0A8620}"/>
                </a:ext>
              </a:extLst>
            </p:cNvPr>
            <p:cNvPicPr>
              <a:picLocks noChangeAspect="1"/>
            </p:cNvPicPr>
            <p:nvPr/>
          </p:nvPicPr>
          <p:blipFill>
            <a:blip r:embed="rId11"/>
            <a:stretch>
              <a:fillRect/>
            </a:stretch>
          </p:blipFill>
          <p:spPr>
            <a:xfrm>
              <a:off x="5351660" y="3634252"/>
              <a:ext cx="1488681" cy="423397"/>
            </a:xfrm>
            <a:prstGeom prst="rect">
              <a:avLst/>
            </a:prstGeom>
          </p:spPr>
        </p:pic>
      </p:grpSp>
      <p:grpSp>
        <p:nvGrpSpPr>
          <p:cNvPr id="34" name="Group 33">
            <a:extLst>
              <a:ext uri="{FF2B5EF4-FFF2-40B4-BE49-F238E27FC236}">
                <a16:creationId xmlns:a16="http://schemas.microsoft.com/office/drawing/2014/main" id="{E74E35AF-2814-F5ED-2BBC-1A6B9117BB75}"/>
              </a:ext>
              <a:ext uri="{C183D7F6-B498-43B3-948B-1728B52AA6E4}">
                <adec:decorative xmlns:adec="http://schemas.microsoft.com/office/drawing/2017/decorative" val="1"/>
              </a:ext>
            </a:extLst>
          </p:cNvPr>
          <p:cNvGrpSpPr/>
          <p:nvPr/>
        </p:nvGrpSpPr>
        <p:grpSpPr>
          <a:xfrm>
            <a:off x="7209383" y="457200"/>
            <a:ext cx="1645920" cy="1097280"/>
            <a:chOff x="7209383" y="457200"/>
            <a:chExt cx="1645920" cy="1097280"/>
          </a:xfrm>
        </p:grpSpPr>
        <p:sp>
          <p:nvSpPr>
            <p:cNvPr id="35" name="Rounded Rectangle 21">
              <a:extLst>
                <a:ext uri="{FF2B5EF4-FFF2-40B4-BE49-F238E27FC236}">
                  <a16:creationId xmlns:a16="http://schemas.microsoft.com/office/drawing/2014/main" id="{93A4D0AB-5DFD-E94B-FBD9-0BC761E1B49D}"/>
                </a:ext>
                <a:ext uri="{C183D7F6-B498-43B3-948B-1728B52AA6E4}">
                  <adec:decorative xmlns:adec="http://schemas.microsoft.com/office/drawing/2017/decorative" val="1"/>
                </a:ext>
              </a:extLst>
            </p:cNvPr>
            <p:cNvSpPr/>
            <p:nvPr/>
          </p:nvSpPr>
          <p:spPr>
            <a:xfrm>
              <a:off x="7209383" y="457200"/>
              <a:ext cx="1645920" cy="109728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Start/Stop Resources</a:t>
              </a:r>
            </a:p>
          </p:txBody>
        </p:sp>
        <p:sp>
          <p:nvSpPr>
            <p:cNvPr id="39" name="Graphic 100" descr="Dismiss Square&#10;Keyword: fluent-icon;&#10;Metaphor: x, close, cancel, remove;&#10;&#10;Used in scenarios where UI is closed, dismissed, or removed.">
              <a:extLst>
                <a:ext uri="{FF2B5EF4-FFF2-40B4-BE49-F238E27FC236}">
                  <a16:creationId xmlns:a16="http://schemas.microsoft.com/office/drawing/2014/main" id="{96C96A50-EF1A-1D8C-1A0E-3FD05BCE6E54}"/>
                </a:ext>
              </a:extLst>
            </p:cNvPr>
            <p:cNvSpPr/>
            <p:nvPr/>
          </p:nvSpPr>
          <p:spPr>
            <a:xfrm>
              <a:off x="7785798" y="606576"/>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0" name="Group 39">
            <a:extLst>
              <a:ext uri="{FF2B5EF4-FFF2-40B4-BE49-F238E27FC236}">
                <a16:creationId xmlns:a16="http://schemas.microsoft.com/office/drawing/2014/main" id="{87C265E8-D064-D431-7581-D85171AB00B6}"/>
              </a:ext>
              <a:ext uri="{C183D7F6-B498-43B3-948B-1728B52AA6E4}">
                <adec:decorative xmlns:adec="http://schemas.microsoft.com/office/drawing/2017/decorative" val="1"/>
              </a:ext>
            </a:extLst>
          </p:cNvPr>
          <p:cNvGrpSpPr/>
          <p:nvPr/>
        </p:nvGrpSpPr>
        <p:grpSpPr>
          <a:xfrm>
            <a:off x="1796484" y="2713637"/>
            <a:ext cx="1188720" cy="2011680"/>
            <a:chOff x="1796484" y="2713637"/>
            <a:chExt cx="1188720" cy="2011680"/>
          </a:xfrm>
        </p:grpSpPr>
        <p:sp>
          <p:nvSpPr>
            <p:cNvPr id="41" name="Rounded Rectangle 21">
              <a:extLst>
                <a:ext uri="{FF2B5EF4-FFF2-40B4-BE49-F238E27FC236}">
                  <a16:creationId xmlns:a16="http://schemas.microsoft.com/office/drawing/2014/main" id="{534B2691-BB2A-5B5B-1335-AF42FB4D5F6B}"/>
                </a:ext>
              </a:extLst>
            </p:cNvPr>
            <p:cNvSpPr/>
            <p:nvPr/>
          </p:nvSpPr>
          <p:spPr>
            <a:xfrm>
              <a:off x="1796484" y="2713637"/>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Persistent </a:t>
              </a:r>
            </a:p>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Containers</a:t>
              </a:r>
            </a:p>
          </p:txBody>
        </p:sp>
        <p:sp>
          <p:nvSpPr>
            <p:cNvPr id="42" name="Graphic 62" descr="Box&#10;Keyword: fluent-icon;&#10;Metaphor: package, shipping, cargo, production;&#10;&#10;Used for shipping, production scenarios.">
              <a:extLst>
                <a:ext uri="{FF2B5EF4-FFF2-40B4-BE49-F238E27FC236}">
                  <a16:creationId xmlns:a16="http://schemas.microsoft.com/office/drawing/2014/main" id="{D250B0B0-3C13-48CC-1360-4221DADA8E9D}"/>
                </a:ext>
              </a:extLst>
            </p:cNvPr>
            <p:cNvSpPr/>
            <p:nvPr/>
          </p:nvSpPr>
          <p:spPr>
            <a:xfrm>
              <a:off x="2053327" y="3070853"/>
              <a:ext cx="675035" cy="65902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BC327909-0FD5-5ACD-329D-D0ED5F7D86E0}"/>
              </a:ext>
              <a:ext uri="{C183D7F6-B498-43B3-948B-1728B52AA6E4}">
                <adec:decorative xmlns:adec="http://schemas.microsoft.com/office/drawing/2017/decorative" val="1"/>
              </a:ext>
            </a:extLst>
          </p:cNvPr>
          <p:cNvGrpSpPr/>
          <p:nvPr/>
        </p:nvGrpSpPr>
        <p:grpSpPr>
          <a:xfrm>
            <a:off x="7209383" y="3429000"/>
            <a:ext cx="1645920" cy="1280160"/>
            <a:chOff x="7209383" y="3429000"/>
            <a:chExt cx="1645920" cy="1280160"/>
          </a:xfrm>
        </p:grpSpPr>
        <p:sp>
          <p:nvSpPr>
            <p:cNvPr id="44" name="Rounded Rectangle 21">
              <a:extLst>
                <a:ext uri="{FF2B5EF4-FFF2-40B4-BE49-F238E27FC236}">
                  <a16:creationId xmlns:a16="http://schemas.microsoft.com/office/drawing/2014/main" id="{EF646C48-2A4C-B798-F571-77C439A4DC05}"/>
                </a:ext>
                <a:ext uri="{C183D7F6-B498-43B3-948B-1728B52AA6E4}">
                  <adec:decorative xmlns:adec="http://schemas.microsoft.com/office/drawing/2017/decorative" val="1"/>
                </a:ext>
              </a:extLst>
            </p:cNvPr>
            <p:cNvSpPr/>
            <p:nvPr/>
          </p:nvSpPr>
          <p:spPr>
            <a:xfrm>
              <a:off x="7209383"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AWS Stable Integrations</a:t>
              </a:r>
            </a:p>
          </p:txBody>
        </p:sp>
        <p:sp>
          <p:nvSpPr>
            <p:cNvPr id="58" name="Graphic 97" descr="Cloud&#10;Keyword: fluent-icon, onedrive, outlook, teams;&#10;Metaphor: storage, upload, download, save, sync;&#10;&#10;Used in all stored data scenarios.">
              <a:extLst>
                <a:ext uri="{FF2B5EF4-FFF2-40B4-BE49-F238E27FC236}">
                  <a16:creationId xmlns:a16="http://schemas.microsoft.com/office/drawing/2014/main" id="{FC5FA01C-94B0-1806-4013-42DD9DBF950C}"/>
                </a:ext>
              </a:extLst>
            </p:cNvPr>
            <p:cNvSpPr/>
            <p:nvPr/>
          </p:nvSpPr>
          <p:spPr>
            <a:xfrm>
              <a:off x="7676003" y="3574347"/>
              <a:ext cx="712681" cy="478245"/>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8C2ED162-1B51-7263-8074-651B1E57C5A7}"/>
              </a:ext>
              <a:ext uri="{C183D7F6-B498-43B3-948B-1728B52AA6E4}">
                <adec:decorative xmlns:adec="http://schemas.microsoft.com/office/drawing/2017/decorative" val="1"/>
              </a:ext>
            </a:extLst>
          </p:cNvPr>
          <p:cNvGrpSpPr/>
          <p:nvPr/>
        </p:nvGrpSpPr>
        <p:grpSpPr>
          <a:xfrm>
            <a:off x="10530839" y="457199"/>
            <a:ext cx="1188720" cy="1889567"/>
            <a:chOff x="10530839" y="457199"/>
            <a:chExt cx="1188720" cy="1889567"/>
          </a:xfrm>
        </p:grpSpPr>
        <p:sp>
          <p:nvSpPr>
            <p:cNvPr id="73" name="Rounded Rectangle 21">
              <a:extLst>
                <a:ext uri="{FF2B5EF4-FFF2-40B4-BE49-F238E27FC236}">
                  <a16:creationId xmlns:a16="http://schemas.microsoft.com/office/drawing/2014/main" id="{150FF9A1-926B-1E39-8063-64DB4F1951EF}"/>
                </a:ext>
              </a:extLst>
            </p:cNvPr>
            <p:cNvSpPr/>
            <p:nvPr/>
          </p:nvSpPr>
          <p:spPr>
            <a:xfrm>
              <a:off x="10530839" y="457199"/>
              <a:ext cx="1188720" cy="1889567"/>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600" kern="0">
                  <a:ln w="3175">
                    <a:noFill/>
                  </a:ln>
                  <a:solidFill>
                    <a:srgbClr val="000000"/>
                  </a:solidFill>
                  <a:ea typeface="Open Sans SemiBold" panose="020B0706030804020204" pitchFamily="34" charset="0"/>
                  <a:cs typeface="Open Sans SemiBold" panose="020B0706030804020204" pitchFamily="34" charset="0"/>
                </a:rPr>
                <a:t>Simplified acquisition</a:t>
              </a:r>
            </a:p>
          </p:txBody>
        </p:sp>
        <p:sp>
          <p:nvSpPr>
            <p:cNvPr id="74" name="Graphic 24" descr="Arrow Download&#10;Keyword: fluent-icon;&#10;Metaphor: point, direction, down, vertical;&#10;&#10;Used for downloading content.">
              <a:extLst>
                <a:ext uri="{FF2B5EF4-FFF2-40B4-BE49-F238E27FC236}">
                  <a16:creationId xmlns:a16="http://schemas.microsoft.com/office/drawing/2014/main" id="{11329B3D-976E-C7CE-DBCF-A4CD82307B60}"/>
                </a:ext>
              </a:extLst>
            </p:cNvPr>
            <p:cNvSpPr/>
            <p:nvPr/>
          </p:nvSpPr>
          <p:spPr>
            <a:xfrm>
              <a:off x="10904278" y="640602"/>
              <a:ext cx="441843" cy="611783"/>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C1AEF251-7E93-B53A-8EB0-99327712F7F3}"/>
              </a:ext>
              <a:ext uri="{C183D7F6-B498-43B3-948B-1728B52AA6E4}">
                <adec:decorative xmlns:adec="http://schemas.microsoft.com/office/drawing/2017/decorative" val="1"/>
              </a:ext>
            </a:extLst>
          </p:cNvPr>
          <p:cNvGrpSpPr/>
          <p:nvPr/>
        </p:nvGrpSpPr>
        <p:grpSpPr>
          <a:xfrm>
            <a:off x="5273040" y="457200"/>
            <a:ext cx="1645920" cy="1097280"/>
            <a:chOff x="5273040" y="457200"/>
            <a:chExt cx="1645920" cy="1097280"/>
          </a:xfrm>
        </p:grpSpPr>
        <p:sp>
          <p:nvSpPr>
            <p:cNvPr id="77" name="Rounded Rectangle 21">
              <a:extLst>
                <a:ext uri="{FF2B5EF4-FFF2-40B4-BE49-F238E27FC236}">
                  <a16:creationId xmlns:a16="http://schemas.microsoft.com/office/drawing/2014/main" id="{B9731DC5-C70A-1893-74AD-C49F0DAD4A0E}"/>
                </a:ext>
              </a:extLst>
            </p:cNvPr>
            <p:cNvSpPr/>
            <p:nvPr/>
          </p:nvSpPr>
          <p:spPr>
            <a:xfrm>
              <a:off x="5273040"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defRPr/>
              </a:pPr>
              <a:r>
                <a:rPr lang="en-US" sz="1200" kern="0" spc="-50">
                  <a:ln w="3175">
                    <a:noFill/>
                  </a:ln>
                  <a:solidFill>
                    <a:srgbClr val="000000"/>
                  </a:solidFill>
                  <a:ea typeface="Open Sans SemiBold" panose="020B0706030804020204" pitchFamily="34" charset="0"/>
                  <a:cs typeface="Open Sans SemiBold" panose="020B0706030804020204" pitchFamily="34" charset="0"/>
                </a:rPr>
                <a:t>“WaitFor”  resources </a:t>
              </a:r>
              <a:br>
                <a:rPr lang="en-US" sz="1200" kern="0" spc="-50">
                  <a:ln w="3175">
                    <a:noFill/>
                  </a:ln>
                  <a:solidFill>
                    <a:srgbClr val="000000"/>
                  </a:solidFill>
                  <a:ea typeface="Open Sans SemiBold" panose="020B0706030804020204" pitchFamily="34" charset="0"/>
                  <a:cs typeface="Open Sans SemiBold" panose="020B0706030804020204" pitchFamily="34" charset="0"/>
                </a:rPr>
              </a:br>
              <a:r>
                <a:rPr lang="en-US" sz="1200" kern="0" spc="-50">
                  <a:ln w="3175">
                    <a:noFill/>
                  </a:ln>
                  <a:solidFill>
                    <a:srgbClr val="000000"/>
                  </a:solidFill>
                  <a:ea typeface="Open Sans SemiBold" panose="020B0706030804020204" pitchFamily="34" charset="0"/>
                  <a:cs typeface="Open Sans SemiBold" panose="020B0706030804020204" pitchFamily="34" charset="0"/>
                </a:rPr>
                <a:t>to spin up</a:t>
              </a:r>
            </a:p>
          </p:txBody>
        </p:sp>
        <p:sp>
          <p:nvSpPr>
            <p:cNvPr id="78" name="Graphic 6" descr="Icon of a speed dial in red-magenta radial gradient">
              <a:extLst>
                <a:ext uri="{FF2B5EF4-FFF2-40B4-BE49-F238E27FC236}">
                  <a16:creationId xmlns:a16="http://schemas.microsoft.com/office/drawing/2014/main" id="{63C01C2A-F8BF-8D83-C227-387AC9AB9D0E}"/>
                </a:ext>
              </a:extLst>
            </p:cNvPr>
            <p:cNvSpPr>
              <a:spLocks noChangeAspect="1"/>
            </p:cNvSpPr>
            <p:nvPr/>
          </p:nvSpPr>
          <p:spPr>
            <a:xfrm>
              <a:off x="5875682" y="541854"/>
              <a:ext cx="440636" cy="449189"/>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9" name="Group 78">
            <a:extLst>
              <a:ext uri="{FF2B5EF4-FFF2-40B4-BE49-F238E27FC236}">
                <a16:creationId xmlns:a16="http://schemas.microsoft.com/office/drawing/2014/main" id="{7758662F-ED1B-46F4-0D01-66622D3F9466}"/>
              </a:ext>
              <a:ext uri="{C183D7F6-B498-43B3-948B-1728B52AA6E4}">
                <adec:decorative xmlns:adec="http://schemas.microsoft.com/office/drawing/2017/decorative" val="1"/>
              </a:ext>
            </a:extLst>
          </p:cNvPr>
          <p:cNvGrpSpPr/>
          <p:nvPr/>
        </p:nvGrpSpPr>
        <p:grpSpPr>
          <a:xfrm>
            <a:off x="3336697" y="457200"/>
            <a:ext cx="1645920" cy="1097280"/>
            <a:chOff x="3336697" y="457200"/>
            <a:chExt cx="1645920" cy="1097280"/>
          </a:xfrm>
        </p:grpSpPr>
        <p:sp>
          <p:nvSpPr>
            <p:cNvPr id="80" name="Rounded Rectangle 21">
              <a:extLst>
                <a:ext uri="{FF2B5EF4-FFF2-40B4-BE49-F238E27FC236}">
                  <a16:creationId xmlns:a16="http://schemas.microsoft.com/office/drawing/2014/main" id="{37034776-B737-58DA-9F13-8C983AD02302}"/>
                </a:ext>
              </a:extLst>
            </p:cNvPr>
            <p:cNvSpPr/>
            <p:nvPr/>
          </p:nvSpPr>
          <p:spPr>
            <a:xfrm>
              <a:off x="3336697" y="457200"/>
              <a:ext cx="1645920" cy="1097280"/>
            </a:xfrm>
            <a:prstGeom prst="roundRect">
              <a:avLst>
                <a:gd name="adj" fmla="val 5742"/>
              </a:avLst>
            </a:prstGeom>
            <a:solidFill>
              <a:srgbClr val="F4F3F5"/>
            </a:solidFill>
            <a:effectLst/>
          </p:spPr>
          <p:txBody>
            <a:bodyPr wrap="square" lIns="0" tIns="64008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More secure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defaults</a:t>
              </a:r>
            </a:p>
          </p:txBody>
        </p:sp>
        <p:sp>
          <p:nvSpPr>
            <p:cNvPr id="81" name="Graphic 51">
              <a:extLst>
                <a:ext uri="{FF2B5EF4-FFF2-40B4-BE49-F238E27FC236}">
                  <a16:creationId xmlns:a16="http://schemas.microsoft.com/office/drawing/2014/main" id="{F46BC04A-49F0-1D52-C93C-4340265479E4}"/>
                </a:ext>
                <a:ext uri="{C183D7F6-B498-43B3-948B-1728B52AA6E4}">
                  <adec:decorative xmlns:adec="http://schemas.microsoft.com/office/drawing/2017/decorative" val="1"/>
                </a:ext>
              </a:extLst>
            </p:cNvPr>
            <p:cNvSpPr/>
            <p:nvPr/>
          </p:nvSpPr>
          <p:spPr>
            <a:xfrm>
              <a:off x="3973739" y="589407"/>
              <a:ext cx="371837" cy="464797"/>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4BC5C6F6-05B2-B84F-C89C-8FB8062CEF93}"/>
              </a:ext>
            </a:extLst>
          </p:cNvPr>
          <p:cNvGrpSpPr/>
          <p:nvPr/>
        </p:nvGrpSpPr>
        <p:grpSpPr>
          <a:xfrm>
            <a:off x="9117686" y="472247"/>
            <a:ext cx="1188720" cy="1889568"/>
            <a:chOff x="9117686" y="472247"/>
            <a:chExt cx="1188720" cy="1889568"/>
          </a:xfrm>
        </p:grpSpPr>
        <p:sp>
          <p:nvSpPr>
            <p:cNvPr id="83" name="Rounded Rectangle 21">
              <a:extLst>
                <a:ext uri="{FF2B5EF4-FFF2-40B4-BE49-F238E27FC236}">
                  <a16:creationId xmlns:a16="http://schemas.microsoft.com/office/drawing/2014/main" id="{0D1F360B-BCC5-2D80-A9A1-F7509AD5CCA8}"/>
                </a:ext>
                <a:ext uri="{C183D7F6-B498-43B3-948B-1728B52AA6E4}">
                  <adec:decorative xmlns:adec="http://schemas.microsoft.com/office/drawing/2017/decorative" val="1"/>
                </a:ext>
              </a:extLst>
            </p:cNvPr>
            <p:cNvSpPr/>
            <p:nvPr/>
          </p:nvSpPr>
          <p:spPr>
            <a:xfrm>
              <a:off x="9117686" y="472247"/>
              <a:ext cx="1188720" cy="1889568"/>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Improved</a:t>
              </a:r>
            </a:p>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Azure Configuration</a:t>
              </a:r>
            </a:p>
          </p:txBody>
        </p:sp>
        <p:pic>
          <p:nvPicPr>
            <p:cNvPr id="84" name="Picture 4">
              <a:extLst>
                <a:ext uri="{FF2B5EF4-FFF2-40B4-BE49-F238E27FC236}">
                  <a16:creationId xmlns:a16="http://schemas.microsoft.com/office/drawing/2014/main" id="{39DA6C67-3C7E-EB1F-5EC2-BD94008D2E9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756" r="17687"/>
            <a:stretch/>
          </p:blipFill>
          <p:spPr bwMode="auto">
            <a:xfrm>
              <a:off x="9301794" y="622150"/>
              <a:ext cx="820505" cy="73778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29723D91-CCE2-2CFD-D0FB-6A8D02CEAFF4}"/>
              </a:ext>
            </a:extLst>
          </p:cNvPr>
          <p:cNvSpPr txBox="1"/>
          <p:nvPr/>
        </p:nvSpPr>
        <p:spPr>
          <a:xfrm>
            <a:off x="578224" y="5175595"/>
            <a:ext cx="11031070" cy="646331"/>
          </a:xfrm>
          <a:prstGeom prst="rect">
            <a:avLst/>
          </a:prstGeom>
          <a:noFill/>
        </p:spPr>
        <p:txBody>
          <a:bodyPr wrap="square">
            <a:spAutoFit/>
          </a:bodyPr>
          <a:lstStyle/>
          <a:p>
            <a:pPr algn="ctr"/>
            <a:r>
              <a:rPr lang="en-US" sz="3600" kern="0" dirty="0">
                <a:ln w="3175">
                  <a:noFill/>
                </a:ln>
                <a:solidFill>
                  <a:schemeClr val="accent2">
                    <a:lumMod val="75000"/>
                  </a:schemeClr>
                </a:solidFill>
                <a:ea typeface="Open Sans SemiBold" panose="020B0706030804020204" pitchFamily="34" charset="0"/>
                <a:cs typeface="Open Sans SemiBold" panose="020B0706030804020204" pitchFamily="34" charset="0"/>
              </a:rPr>
              <a:t>Announced at .NET Conf </a:t>
            </a:r>
            <a:endParaRPr lang="en-US" sz="3600" dirty="0">
              <a:solidFill>
                <a:schemeClr val="accent2">
                  <a:lumMod val="75000"/>
                </a:schemeClr>
              </a:solidFill>
            </a:endParaRPr>
          </a:p>
        </p:txBody>
      </p:sp>
    </p:spTree>
    <p:extLst>
      <p:ext uri="{BB962C8B-B14F-4D97-AF65-F5344CB8AC3E}">
        <p14:creationId xmlns:p14="http://schemas.microsoft.com/office/powerpoint/2010/main" val="20210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3.33333E-6 L 0 0.06365 " pathEditMode="relative" rAng="0" ptsTypes="AA">
                                      <p:cBhvr>
                                        <p:cTn id="9" dur="500" spd="-100000" fill="hold"/>
                                        <p:tgtEl>
                                          <p:spTgt spid="13"/>
                                        </p:tgtEl>
                                        <p:attrNameLst>
                                          <p:attrName>ppt_x</p:attrName>
                                          <p:attrName>ppt_y</p:attrName>
                                        </p:attrNameLst>
                                      </p:cBhvr>
                                      <p:rCtr x="0" y="3171"/>
                                    </p:animMotion>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25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25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25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nodeType="withEffect">
                                  <p:stCondLst>
                                    <p:cond delay="5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nodeType="withEffect">
                                  <p:stCondLst>
                                    <p:cond delay="50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nodeType="withEffect">
                                  <p:stCondLst>
                                    <p:cond delay="75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par>
                          <p:cTn id="49" fill="hold">
                            <p:stCondLst>
                              <p:cond delay="1250"/>
                            </p:stCondLst>
                            <p:childTnLst>
                              <p:par>
                                <p:cTn id="50" presetID="10" presetClass="entr" presetSubtype="0"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98432-2D58-D940-A0AE-7748E2A4879B}"/>
              </a:ext>
            </a:extLst>
          </p:cNvPr>
          <p:cNvSpPr>
            <a:spLocks noGrp="1"/>
          </p:cNvSpPr>
          <p:nvPr>
            <p:ph type="ctrTitle"/>
          </p:nvPr>
        </p:nvSpPr>
        <p:spPr/>
        <p:txBody>
          <a:bodyPr/>
          <a:lstStyle/>
          <a:p>
            <a:r>
              <a:rPr lang="en-US" dirty="0"/>
              <a:t>Aspire Getting Started</a:t>
            </a:r>
          </a:p>
        </p:txBody>
      </p:sp>
      <p:sp>
        <p:nvSpPr>
          <p:cNvPr id="7" name="Subtitle 6">
            <a:extLst>
              <a:ext uri="{FF2B5EF4-FFF2-40B4-BE49-F238E27FC236}">
                <a16:creationId xmlns:a16="http://schemas.microsoft.com/office/drawing/2014/main" id="{4C780BDD-62B7-3E51-C2DE-09259F62CC03}"/>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374916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4754-12AD-8073-A5AA-BF2E32E83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565FE-CF5B-74AF-CA94-86B41DCCA2B1}"/>
              </a:ext>
            </a:extLst>
          </p:cNvPr>
          <p:cNvSpPr>
            <a:spLocks noGrp="1"/>
          </p:cNvSpPr>
          <p:nvPr>
            <p:ph type="ctrTitle"/>
          </p:nvPr>
        </p:nvSpPr>
        <p:spPr>
          <a:xfrm>
            <a:off x="1280159" y="3386775"/>
            <a:ext cx="8311102" cy="3080335"/>
          </a:xfrm>
        </p:spPr>
        <p:txBody>
          <a:bodyPr/>
          <a:lstStyle/>
          <a:p>
            <a:r>
              <a:rPr lang="en-US" dirty="0"/>
              <a:t>What makes aspire worth it?</a:t>
            </a:r>
          </a:p>
        </p:txBody>
      </p:sp>
    </p:spTree>
    <p:extLst>
      <p:ext uri="{BB962C8B-B14F-4D97-AF65-F5344CB8AC3E}">
        <p14:creationId xmlns:p14="http://schemas.microsoft.com/office/powerpoint/2010/main" val="295157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45F37-4613-5E8E-72A2-322778E8D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BDC50-35D7-C232-77BD-B5990B7F1507}"/>
              </a:ext>
            </a:extLst>
          </p:cNvPr>
          <p:cNvSpPr>
            <a:spLocks noGrp="1"/>
          </p:cNvSpPr>
          <p:nvPr>
            <p:ph type="title"/>
          </p:nvPr>
        </p:nvSpPr>
        <p:spPr/>
        <p:txBody>
          <a:bodyPr/>
          <a:lstStyle/>
          <a:p>
            <a:r>
              <a:rPr lang="en-US" dirty="0"/>
              <a:t>orchestration</a:t>
            </a:r>
          </a:p>
        </p:txBody>
      </p:sp>
      <p:pic>
        <p:nvPicPr>
          <p:cNvPr id="4100" name="Picture 4" descr="The relationship between the projects in the .NET Aspire Starter Application template.">
            <a:extLst>
              <a:ext uri="{FF2B5EF4-FFF2-40B4-BE49-F238E27FC236}">
                <a16:creationId xmlns:a16="http://schemas.microsoft.com/office/drawing/2014/main" id="{AAFE5BF1-3A8F-C2FA-BA68-71B6A7011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755" y="2291988"/>
            <a:ext cx="9612489" cy="370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57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C4177-839C-0B08-08FA-7448CE367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6D36D-E3EA-3F4A-1627-EF6158BABC9C}"/>
              </a:ext>
            </a:extLst>
          </p:cNvPr>
          <p:cNvSpPr>
            <a:spLocks noGrp="1"/>
          </p:cNvSpPr>
          <p:nvPr>
            <p:ph type="title"/>
          </p:nvPr>
        </p:nvSpPr>
        <p:spPr/>
        <p:txBody>
          <a:bodyPr/>
          <a:lstStyle/>
          <a:p>
            <a:r>
              <a:rPr lang="en-US" dirty="0"/>
              <a:t>Doing the wiring for you</a:t>
            </a:r>
          </a:p>
        </p:txBody>
      </p:sp>
      <p:sp>
        <p:nvSpPr>
          <p:cNvPr id="3" name="Content Placeholder 2">
            <a:extLst>
              <a:ext uri="{FF2B5EF4-FFF2-40B4-BE49-F238E27FC236}">
                <a16:creationId xmlns:a16="http://schemas.microsoft.com/office/drawing/2014/main" id="{CB91A776-1355-5CC3-2474-1A5477E643A2}"/>
              </a:ext>
            </a:extLst>
          </p:cNvPr>
          <p:cNvSpPr>
            <a:spLocks noGrp="1"/>
          </p:cNvSpPr>
          <p:nvPr>
            <p:ph idx="1"/>
          </p:nvPr>
        </p:nvSpPr>
        <p:spPr/>
        <p:txBody>
          <a:bodyPr/>
          <a:lstStyle/>
          <a:p>
            <a:r>
              <a:rPr lang="en-US" dirty="0"/>
              <a:t>Service Discovery</a:t>
            </a:r>
          </a:p>
          <a:p>
            <a:endParaRPr lang="en-US" dirty="0"/>
          </a:p>
          <a:p>
            <a:r>
              <a:rPr lang="en-US" dirty="0"/>
              <a:t>Service Defaults</a:t>
            </a:r>
          </a:p>
          <a:p>
            <a:endParaRPr lang="en-US" dirty="0"/>
          </a:p>
          <a:p>
            <a:r>
              <a:rPr lang="en-US" dirty="0"/>
              <a:t>Health checks</a:t>
            </a:r>
          </a:p>
          <a:p>
            <a:endParaRPr lang="en-US" dirty="0"/>
          </a:p>
          <a:p>
            <a:r>
              <a:rPr lang="en-US" dirty="0"/>
              <a:t>Telemetry</a:t>
            </a:r>
            <a:br>
              <a:rPr lang="en-US" dirty="0"/>
            </a:br>
            <a:endParaRPr lang="en-US" dirty="0"/>
          </a:p>
        </p:txBody>
      </p:sp>
    </p:spTree>
    <p:extLst>
      <p:ext uri="{BB962C8B-B14F-4D97-AF65-F5344CB8AC3E}">
        <p14:creationId xmlns:p14="http://schemas.microsoft.com/office/powerpoint/2010/main" val="42235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FE456-6C79-A38B-5149-E97386270D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66509-A159-7FE5-3EF1-27A70A60A6D7}"/>
              </a:ext>
            </a:extLst>
          </p:cNvPr>
          <p:cNvSpPr>
            <a:spLocks noGrp="1"/>
          </p:cNvSpPr>
          <p:nvPr>
            <p:ph type="title"/>
          </p:nvPr>
        </p:nvSpPr>
        <p:spPr>
          <a:xfrm>
            <a:off x="240743" y="216693"/>
            <a:ext cx="7074701" cy="1231106"/>
          </a:xfrm>
        </p:spPr>
        <p:txBody>
          <a:bodyPr>
            <a:noAutofit/>
          </a:bodyPr>
          <a:lstStyle/>
          <a:p>
            <a:r>
              <a:rPr lang="en-US" sz="3600">
                <a:ea typeface="Open Sans"/>
              </a:rPr>
              <a:t>.NET Aspire Integrations</a:t>
            </a:r>
            <a:endParaRPr lang="en-US"/>
          </a:p>
        </p:txBody>
      </p:sp>
      <p:sp>
        <p:nvSpPr>
          <p:cNvPr id="3" name="Rectangle: Rounded Corners 67">
            <a:extLst>
              <a:ext uri="{FF2B5EF4-FFF2-40B4-BE49-F238E27FC236}">
                <a16:creationId xmlns:a16="http://schemas.microsoft.com/office/drawing/2014/main" id="{344AFB2C-4933-4278-62F2-2D9CEF4FBFE5}"/>
              </a:ext>
            </a:extLst>
          </p:cNvPr>
          <p:cNvSpPr/>
          <p:nvPr/>
        </p:nvSpPr>
        <p:spPr>
          <a:xfrm>
            <a:off x="979336" y="1623341"/>
            <a:ext cx="5966371" cy="1931529"/>
          </a:xfrm>
          <a:prstGeom prst="roundRect">
            <a:avLst>
              <a:gd name="adj" fmla="val 6222"/>
            </a:avLst>
          </a:prstGeom>
          <a:solidFill>
            <a:schemeClr val="accent5">
              <a:lumMod val="60000"/>
              <a:lumOff val="4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AB0244-0ACF-61CF-3CC8-D68A2D821159}"/>
              </a:ext>
            </a:extLst>
          </p:cNvPr>
          <p:cNvSpPr txBox="1"/>
          <p:nvPr/>
        </p:nvSpPr>
        <p:spPr>
          <a:xfrm>
            <a:off x="609600" y="1868874"/>
            <a:ext cx="6705845" cy="461665"/>
          </a:xfrm>
          <a:prstGeom prst="rect">
            <a:avLst/>
          </a:prstGeom>
          <a:noFill/>
        </p:spPr>
        <p:txBody>
          <a:bodyPr wrap="square" rtlCol="0">
            <a:spAutoFit/>
          </a:bodyPr>
          <a:lstStyle/>
          <a:p>
            <a:pPr algn="ctr"/>
            <a:r>
              <a:rPr lang="en-US" sz="2400" b="1">
                <a:solidFill>
                  <a:schemeClr val="bg1"/>
                </a:solidFill>
              </a:rPr>
              <a:t>.NET Aspire App Host</a:t>
            </a:r>
          </a:p>
        </p:txBody>
      </p:sp>
      <p:sp>
        <p:nvSpPr>
          <p:cNvPr id="16" name="Rectangle: Rounded Corners 4">
            <a:extLst>
              <a:ext uri="{FF2B5EF4-FFF2-40B4-BE49-F238E27FC236}">
                <a16:creationId xmlns:a16="http://schemas.microsoft.com/office/drawing/2014/main" id="{768F5541-7C68-FB80-D5C5-C4A36BF0F646}"/>
              </a:ext>
            </a:extLst>
          </p:cNvPr>
          <p:cNvSpPr/>
          <p:nvPr/>
        </p:nvSpPr>
        <p:spPr>
          <a:xfrm>
            <a:off x="5201622" y="2630494"/>
            <a:ext cx="1583364" cy="56110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Hosting Integrations</a:t>
            </a:r>
          </a:p>
        </p:txBody>
      </p:sp>
      <p:sp>
        <p:nvSpPr>
          <p:cNvPr id="109" name="Rounded Rectangle 108">
            <a:extLst>
              <a:ext uri="{FF2B5EF4-FFF2-40B4-BE49-F238E27FC236}">
                <a16:creationId xmlns:a16="http://schemas.microsoft.com/office/drawing/2014/main" id="{4DE4E2C3-D30D-4862-78C6-E8C48EBE568B}"/>
              </a:ext>
            </a:extLst>
          </p:cNvPr>
          <p:cNvSpPr/>
          <p:nvPr/>
        </p:nvSpPr>
        <p:spPr>
          <a:xfrm>
            <a:off x="1100858" y="2530571"/>
            <a:ext cx="3723492" cy="792447"/>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4">
            <a:extLst>
              <a:ext uri="{FF2B5EF4-FFF2-40B4-BE49-F238E27FC236}">
                <a16:creationId xmlns:a16="http://schemas.microsoft.com/office/drawing/2014/main" id="{792127B5-1D10-6E74-070B-1A393CEA0B72}"/>
              </a:ext>
            </a:extLst>
          </p:cNvPr>
          <p:cNvSpPr/>
          <p:nvPr/>
        </p:nvSpPr>
        <p:spPr>
          <a:xfrm>
            <a:off x="1233775" y="2653065"/>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Resource configuration</a:t>
            </a:r>
          </a:p>
        </p:txBody>
      </p:sp>
      <p:sp>
        <p:nvSpPr>
          <p:cNvPr id="18" name="Rectangle: Rounded Corners 4">
            <a:extLst>
              <a:ext uri="{FF2B5EF4-FFF2-40B4-BE49-F238E27FC236}">
                <a16:creationId xmlns:a16="http://schemas.microsoft.com/office/drawing/2014/main" id="{345A292D-C62D-DCBE-D122-5EB6F1010C1F}"/>
              </a:ext>
            </a:extLst>
          </p:cNvPr>
          <p:cNvSpPr/>
          <p:nvPr/>
        </p:nvSpPr>
        <p:spPr>
          <a:xfrm>
            <a:off x="3052350" y="2639980"/>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Environment Variables</a:t>
            </a:r>
          </a:p>
        </p:txBody>
      </p:sp>
      <p:sp>
        <p:nvSpPr>
          <p:cNvPr id="49" name="Rectangle: Rounded Corners 44">
            <a:extLst>
              <a:ext uri="{FF2B5EF4-FFF2-40B4-BE49-F238E27FC236}">
                <a16:creationId xmlns:a16="http://schemas.microsoft.com/office/drawing/2014/main" id="{E993C13F-6488-27B5-FF10-204F5218B7BD}"/>
              </a:ext>
            </a:extLst>
          </p:cNvPr>
          <p:cNvSpPr/>
          <p:nvPr/>
        </p:nvSpPr>
        <p:spPr>
          <a:xfrm>
            <a:off x="1994681"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50" name="Rectangle: Rounded Corners 44">
            <a:extLst>
              <a:ext uri="{FF2B5EF4-FFF2-40B4-BE49-F238E27FC236}">
                <a16:creationId xmlns:a16="http://schemas.microsoft.com/office/drawing/2014/main" id="{1E4CD5D1-C30C-5E0B-192E-2E72246F4A0C}"/>
              </a:ext>
            </a:extLst>
          </p:cNvPr>
          <p:cNvSpPr/>
          <p:nvPr/>
        </p:nvSpPr>
        <p:spPr>
          <a:xfrm>
            <a:off x="7722906" y="1496792"/>
            <a:ext cx="1910889" cy="7924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External resource</a:t>
            </a:r>
          </a:p>
        </p:txBody>
      </p:sp>
      <p:sp>
        <p:nvSpPr>
          <p:cNvPr id="52" name="Rectangle: Rounded Corners 44">
            <a:extLst>
              <a:ext uri="{FF2B5EF4-FFF2-40B4-BE49-F238E27FC236}">
                <a16:creationId xmlns:a16="http://schemas.microsoft.com/office/drawing/2014/main" id="{D7297D37-2BF2-CB1F-5764-2CA11513BA1F}"/>
              </a:ext>
            </a:extLst>
          </p:cNvPr>
          <p:cNvSpPr/>
          <p:nvPr/>
        </p:nvSpPr>
        <p:spPr>
          <a:xfrm>
            <a:off x="7722903" y="2514824"/>
            <a:ext cx="1910892" cy="79244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Node or Python apps</a:t>
            </a:r>
          </a:p>
        </p:txBody>
      </p:sp>
      <p:sp>
        <p:nvSpPr>
          <p:cNvPr id="58" name="Rectangle: Rounded Corners 44">
            <a:extLst>
              <a:ext uri="{FF2B5EF4-FFF2-40B4-BE49-F238E27FC236}">
                <a16:creationId xmlns:a16="http://schemas.microsoft.com/office/drawing/2014/main" id="{B3D353AF-EBA3-6DF0-41E9-C708161DBA6F}"/>
              </a:ext>
            </a:extLst>
          </p:cNvPr>
          <p:cNvSpPr/>
          <p:nvPr/>
        </p:nvSpPr>
        <p:spPr>
          <a:xfrm>
            <a:off x="7780511" y="3532857"/>
            <a:ext cx="1910892" cy="168757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Container Runtime</a:t>
            </a:r>
          </a:p>
        </p:txBody>
      </p:sp>
      <p:sp>
        <p:nvSpPr>
          <p:cNvPr id="59" name="Rounded Rectangle 58">
            <a:extLst>
              <a:ext uri="{FF2B5EF4-FFF2-40B4-BE49-F238E27FC236}">
                <a16:creationId xmlns:a16="http://schemas.microsoft.com/office/drawing/2014/main" id="{AED31922-8290-114E-82D7-9D0D9131B654}"/>
              </a:ext>
            </a:extLst>
          </p:cNvPr>
          <p:cNvSpPr/>
          <p:nvPr/>
        </p:nvSpPr>
        <p:spPr>
          <a:xfrm>
            <a:off x="2211073"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61" name="Rectangle: Rounded Corners 44">
            <a:extLst>
              <a:ext uri="{FF2B5EF4-FFF2-40B4-BE49-F238E27FC236}">
                <a16:creationId xmlns:a16="http://schemas.microsoft.com/office/drawing/2014/main" id="{0836E03D-D444-8052-2B5C-D026D62C3A51}"/>
              </a:ext>
            </a:extLst>
          </p:cNvPr>
          <p:cNvSpPr/>
          <p:nvPr/>
        </p:nvSpPr>
        <p:spPr>
          <a:xfrm>
            <a:off x="4246177"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62" name="Rounded Rectangle 61">
            <a:extLst>
              <a:ext uri="{FF2B5EF4-FFF2-40B4-BE49-F238E27FC236}">
                <a16:creationId xmlns:a16="http://schemas.microsoft.com/office/drawing/2014/main" id="{A4958C24-526F-23EA-487D-4C9248A7F2BB}"/>
              </a:ext>
            </a:extLst>
          </p:cNvPr>
          <p:cNvSpPr/>
          <p:nvPr/>
        </p:nvSpPr>
        <p:spPr>
          <a:xfrm>
            <a:off x="4488655"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64" name="TextBox 63">
            <a:extLst>
              <a:ext uri="{FF2B5EF4-FFF2-40B4-BE49-F238E27FC236}">
                <a16:creationId xmlns:a16="http://schemas.microsoft.com/office/drawing/2014/main" id="{134CE338-D091-ADC7-B59C-54C461F640F0}"/>
              </a:ext>
            </a:extLst>
          </p:cNvPr>
          <p:cNvSpPr txBox="1"/>
          <p:nvPr/>
        </p:nvSpPr>
        <p:spPr>
          <a:xfrm>
            <a:off x="1820804" y="3791279"/>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65" name="Straight Arrow Connector 64">
            <a:extLst>
              <a:ext uri="{FF2B5EF4-FFF2-40B4-BE49-F238E27FC236}">
                <a16:creationId xmlns:a16="http://schemas.microsoft.com/office/drawing/2014/main" id="{A7501DC2-315F-9A0C-E3C8-97DBF7C7FE7E}"/>
              </a:ext>
            </a:extLst>
          </p:cNvPr>
          <p:cNvCxnSpPr>
            <a:cxnSpLocks/>
          </p:cNvCxnSpPr>
          <p:nvPr/>
        </p:nvCxnSpPr>
        <p:spPr>
          <a:xfrm>
            <a:off x="2804725" y="4116713"/>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530AD79F-044F-CAF3-7F48-89C8B5186607}"/>
              </a:ext>
            </a:extLst>
          </p:cNvPr>
          <p:cNvCxnSpPr>
            <a:stCxn id="64" idx="0"/>
          </p:cNvCxnSpPr>
          <p:nvPr/>
        </p:nvCxnSpPr>
        <p:spPr>
          <a:xfrm flipV="1">
            <a:off x="2804725" y="3530016"/>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42FE63AB-8DD0-A72F-0C71-423AABA75A3D}"/>
              </a:ext>
            </a:extLst>
          </p:cNvPr>
          <p:cNvSpPr txBox="1"/>
          <p:nvPr/>
        </p:nvSpPr>
        <p:spPr>
          <a:xfrm>
            <a:off x="4246177" y="3821642"/>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72" name="Straight Arrow Connector 71">
            <a:extLst>
              <a:ext uri="{FF2B5EF4-FFF2-40B4-BE49-F238E27FC236}">
                <a16:creationId xmlns:a16="http://schemas.microsoft.com/office/drawing/2014/main" id="{AAB4D2AC-B28B-DA69-7752-5A939D0E17FE}"/>
              </a:ext>
            </a:extLst>
          </p:cNvPr>
          <p:cNvCxnSpPr>
            <a:cxnSpLocks/>
          </p:cNvCxnSpPr>
          <p:nvPr/>
        </p:nvCxnSpPr>
        <p:spPr>
          <a:xfrm>
            <a:off x="5230098" y="4147076"/>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63A0239E-2485-8F48-1B4D-A39B2B013B49}"/>
              </a:ext>
            </a:extLst>
          </p:cNvPr>
          <p:cNvCxnSpPr>
            <a:stCxn id="71" idx="0"/>
          </p:cNvCxnSpPr>
          <p:nvPr/>
        </p:nvCxnSpPr>
        <p:spPr>
          <a:xfrm flipV="1">
            <a:off x="5230098" y="3560379"/>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75" name="Rounded Rectangle 74">
            <a:extLst>
              <a:ext uri="{FF2B5EF4-FFF2-40B4-BE49-F238E27FC236}">
                <a16:creationId xmlns:a16="http://schemas.microsoft.com/office/drawing/2014/main" id="{8A1338E1-23A1-74F4-BF60-9A713C48981E}"/>
              </a:ext>
            </a:extLst>
          </p:cNvPr>
          <p:cNvSpPr/>
          <p:nvPr/>
        </p:nvSpPr>
        <p:spPr>
          <a:xfrm>
            <a:off x="8022991" y="4240051"/>
            <a:ext cx="1425932" cy="914400"/>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Container Resource</a:t>
            </a:r>
          </a:p>
        </p:txBody>
      </p:sp>
      <p:cxnSp>
        <p:nvCxnSpPr>
          <p:cNvPr id="84" name="Straight Connector 83">
            <a:extLst>
              <a:ext uri="{FF2B5EF4-FFF2-40B4-BE49-F238E27FC236}">
                <a16:creationId xmlns:a16="http://schemas.microsoft.com/office/drawing/2014/main" id="{1D1278AA-B949-4320-B45D-A48DF18FA027}"/>
              </a:ext>
            </a:extLst>
          </p:cNvPr>
          <p:cNvCxnSpPr>
            <a:cxnSpLocks/>
            <a:stCxn id="16" idx="3"/>
            <a:endCxn id="52" idx="1"/>
          </p:cNvCxnSpPr>
          <p:nvPr/>
        </p:nvCxnSpPr>
        <p:spPr>
          <a:xfrm flipV="1">
            <a:off x="6784986" y="2911048"/>
            <a:ext cx="937917" cy="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2FA267F3-E0D7-D3BA-D3C9-B14CEC87685B}"/>
              </a:ext>
            </a:extLst>
          </p:cNvPr>
          <p:cNvCxnSpPr>
            <a:cxnSpLocks/>
          </p:cNvCxnSpPr>
          <p:nvPr/>
        </p:nvCxnSpPr>
        <p:spPr>
          <a:xfrm flipV="1">
            <a:off x="7403238" y="1868874"/>
            <a:ext cx="0" cy="10421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0" name="Straight Connector 99">
            <a:extLst>
              <a:ext uri="{FF2B5EF4-FFF2-40B4-BE49-F238E27FC236}">
                <a16:creationId xmlns:a16="http://schemas.microsoft.com/office/drawing/2014/main" id="{ED552731-6191-78EE-E331-1CDB524C120C}"/>
              </a:ext>
            </a:extLst>
          </p:cNvPr>
          <p:cNvCxnSpPr>
            <a:cxnSpLocks/>
          </p:cNvCxnSpPr>
          <p:nvPr/>
        </p:nvCxnSpPr>
        <p:spPr>
          <a:xfrm flipV="1">
            <a:off x="7403238" y="2874550"/>
            <a:ext cx="0" cy="15224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5" name="Straight Connector 104">
            <a:extLst>
              <a:ext uri="{FF2B5EF4-FFF2-40B4-BE49-F238E27FC236}">
                <a16:creationId xmlns:a16="http://schemas.microsoft.com/office/drawing/2014/main" id="{292AAF33-C7C8-4BB5-8ABB-F1DB20414FED}"/>
              </a:ext>
            </a:extLst>
          </p:cNvPr>
          <p:cNvCxnSpPr>
            <a:endCxn id="50" idx="1"/>
          </p:cNvCxnSpPr>
          <p:nvPr/>
        </p:nvCxnSpPr>
        <p:spPr>
          <a:xfrm>
            <a:off x="7403241" y="1893015"/>
            <a:ext cx="319665"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E4FB3591-DC88-07F8-607B-65A00BE7FAD3}"/>
              </a:ext>
            </a:extLst>
          </p:cNvPr>
          <p:cNvCxnSpPr>
            <a:cxnSpLocks/>
          </p:cNvCxnSpPr>
          <p:nvPr/>
        </p:nvCxnSpPr>
        <p:spPr>
          <a:xfrm>
            <a:off x="7403238" y="4397021"/>
            <a:ext cx="377273"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11" name="Straight Connector 110">
            <a:extLst>
              <a:ext uri="{FF2B5EF4-FFF2-40B4-BE49-F238E27FC236}">
                <a16:creationId xmlns:a16="http://schemas.microsoft.com/office/drawing/2014/main" id="{326BE610-4E80-CD8F-6EE0-660AF640448D}"/>
              </a:ext>
            </a:extLst>
          </p:cNvPr>
          <p:cNvCxnSpPr>
            <a:cxnSpLocks/>
            <a:stCxn id="16" idx="1"/>
            <a:endCxn id="109" idx="3"/>
          </p:cNvCxnSpPr>
          <p:nvPr/>
        </p:nvCxnSpPr>
        <p:spPr>
          <a:xfrm flipH="1">
            <a:off x="4824350" y="2911049"/>
            <a:ext cx="377272" cy="157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46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AC46-40F2-2210-EFD4-8A309537A950}"/>
              </a:ext>
            </a:extLst>
          </p:cNvPr>
          <p:cNvSpPr>
            <a:spLocks noGrp="1"/>
          </p:cNvSpPr>
          <p:nvPr>
            <p:ph type="title"/>
          </p:nvPr>
        </p:nvSpPr>
        <p:spPr/>
        <p:txBody>
          <a:bodyPr/>
          <a:lstStyle/>
          <a:p>
            <a:r>
              <a:rPr lang="en-US" dirty="0"/>
              <a:t>dashboard</a:t>
            </a:r>
          </a:p>
        </p:txBody>
      </p:sp>
      <p:pic>
        <p:nvPicPr>
          <p:cNvPr id="5122" name="Picture 2" descr="A screenshot of the .NET Aspire dashboard Resources page with the details of a selected resource displayed..">
            <a:extLst>
              <a:ext uri="{FF2B5EF4-FFF2-40B4-BE49-F238E27FC236}">
                <a16:creationId xmlns:a16="http://schemas.microsoft.com/office/drawing/2014/main" id="{58B0CC33-C288-B94E-3EE5-D8C66E69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97" y="2681111"/>
            <a:ext cx="11217203" cy="754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9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FE4EC-54D1-35B7-761B-2FF64AAC94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AF0CBD-F945-D960-3594-5BC41FEE03F7}"/>
              </a:ext>
            </a:extLst>
          </p:cNvPr>
          <p:cNvSpPr>
            <a:spLocks noGrp="1"/>
          </p:cNvSpPr>
          <p:nvPr>
            <p:ph type="ctrTitle"/>
          </p:nvPr>
        </p:nvSpPr>
        <p:spPr/>
        <p:txBody>
          <a:bodyPr/>
          <a:lstStyle/>
          <a:p>
            <a:r>
              <a:rPr lang="en-US" dirty="0"/>
              <a:t>ADDING ASPIRE TO</a:t>
            </a:r>
            <a:br>
              <a:rPr lang="en-US" dirty="0"/>
            </a:br>
            <a:r>
              <a:rPr lang="en-US" dirty="0"/>
              <a:t>YOUR SOLUTION</a:t>
            </a:r>
          </a:p>
        </p:txBody>
      </p:sp>
      <p:sp>
        <p:nvSpPr>
          <p:cNvPr id="7" name="Subtitle 6">
            <a:extLst>
              <a:ext uri="{FF2B5EF4-FFF2-40B4-BE49-F238E27FC236}">
                <a16:creationId xmlns:a16="http://schemas.microsoft.com/office/drawing/2014/main" id="{E9E99F85-2A98-097B-E2CB-7F4501B6C5D2}"/>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3499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D86F-186B-C19D-0681-26CCAA64A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76B84-2AD0-6587-74E5-3A175B77DD7E}"/>
              </a:ext>
            </a:extLst>
          </p:cNvPr>
          <p:cNvSpPr>
            <a:spLocks noGrp="1"/>
          </p:cNvSpPr>
          <p:nvPr>
            <p:ph type="ctrTitle"/>
          </p:nvPr>
        </p:nvSpPr>
        <p:spPr>
          <a:xfrm>
            <a:off x="1280159" y="3386775"/>
            <a:ext cx="8311102" cy="3080335"/>
          </a:xfrm>
        </p:spPr>
        <p:txBody>
          <a:bodyPr/>
          <a:lstStyle/>
          <a:p>
            <a:r>
              <a:rPr lang="en-US" dirty="0"/>
              <a:t>But what happens when I need to </a:t>
            </a:r>
            <a:br>
              <a:rPr lang="en-US" dirty="0"/>
            </a:br>
            <a:r>
              <a:rPr lang="en-US" dirty="0"/>
              <a:t>Deploy?</a:t>
            </a:r>
          </a:p>
        </p:txBody>
      </p:sp>
    </p:spTree>
    <p:extLst>
      <p:ext uri="{BB962C8B-B14F-4D97-AF65-F5344CB8AC3E}">
        <p14:creationId xmlns:p14="http://schemas.microsoft.com/office/powerpoint/2010/main" val="943400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1BE9410-D0CD-0752-C4E8-454C7ECA3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FC1899-1652-4A30-D6F5-B11C6C98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48996A-B152-F366-6E42-C884CC0C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0990EDC-1ABD-FF85-2299-BCC1AB21E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BBD4ACEB-FCFE-7D4C-5C14-040898650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961560F-A9C4-85FF-CDFD-46D88C31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Website icon png, Website icon png Transparent FREE for download on WebStockReview 2022">
            <a:extLst>
              <a:ext uri="{FF2B5EF4-FFF2-40B4-BE49-F238E27FC236}">
                <a16:creationId xmlns:a16="http://schemas.microsoft.com/office/drawing/2014/main" id="{8199570B-BF0D-B92E-180C-0A1D94B464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4" descr="A person smiling for the camera&#10;&#10;Description automatically generated with medium confidence">
            <a:extLst>
              <a:ext uri="{FF2B5EF4-FFF2-40B4-BE49-F238E27FC236}">
                <a16:creationId xmlns:a16="http://schemas.microsoft.com/office/drawing/2014/main" id="{419B9BA8-DD48-DA8F-78D8-6D1FA6265594}"/>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9" cy="4351339"/>
          </a:xfrm>
        </p:spPr>
      </p:pic>
      <p:pic>
        <p:nvPicPr>
          <p:cNvPr id="17" name="Picture 20" descr="Podcast Icon Png, Transparent Png - kindpng">
            <a:extLst>
              <a:ext uri="{FF2B5EF4-FFF2-40B4-BE49-F238E27FC236}">
                <a16:creationId xmlns:a16="http://schemas.microsoft.com/office/drawing/2014/main" id="{ECCC8B5A-DE0F-3CAE-A1CE-A773E362DE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650366-25AE-61C8-180F-20AB706E119A}"/>
              </a:ext>
            </a:extLst>
          </p:cNvPr>
          <p:cNvSpPr txBox="1"/>
          <p:nvPr/>
        </p:nvSpPr>
        <p:spPr>
          <a:xfrm>
            <a:off x="6556074" y="1555257"/>
            <a:ext cx="4188673" cy="369332"/>
          </a:xfrm>
          <a:prstGeom prst="rect">
            <a:avLst/>
          </a:prstGeom>
          <a:noFill/>
        </p:spPr>
        <p:txBody>
          <a:bodyPr wrap="square" rtlCol="0">
            <a:spAutoFit/>
          </a:bodyPr>
          <a:lstStyle/>
          <a:p>
            <a:r>
              <a:rPr lang="en-US" b="1" dirty="0"/>
              <a:t>https://www.isaaclevin.com</a:t>
            </a:r>
          </a:p>
        </p:txBody>
      </p:sp>
      <p:sp>
        <p:nvSpPr>
          <p:cNvPr id="19" name="TextBox 18">
            <a:extLst>
              <a:ext uri="{FF2B5EF4-FFF2-40B4-BE49-F238E27FC236}">
                <a16:creationId xmlns:a16="http://schemas.microsoft.com/office/drawing/2014/main" id="{C5846CEE-A41A-B912-C729-CFF6949EE63D}"/>
              </a:ext>
            </a:extLst>
          </p:cNvPr>
          <p:cNvSpPr txBox="1"/>
          <p:nvPr/>
        </p:nvSpPr>
        <p:spPr>
          <a:xfrm>
            <a:off x="6556075" y="3198167"/>
            <a:ext cx="4960541" cy="369332"/>
          </a:xfrm>
          <a:prstGeom prst="rect">
            <a:avLst/>
          </a:prstGeom>
          <a:noFill/>
        </p:spPr>
        <p:txBody>
          <a:bodyPr wrap="square" rtlCol="0">
            <a:spAutoFit/>
          </a:bodyPr>
          <a:lstStyle/>
          <a:p>
            <a:r>
              <a:rPr lang="en-US" b="1" dirty="0"/>
              <a:t>https://www.coffeeandopensource.com</a:t>
            </a:r>
          </a:p>
        </p:txBody>
      </p:sp>
      <p:sp>
        <p:nvSpPr>
          <p:cNvPr id="22" name="TextBox 21">
            <a:extLst>
              <a:ext uri="{FF2B5EF4-FFF2-40B4-BE49-F238E27FC236}">
                <a16:creationId xmlns:a16="http://schemas.microsoft.com/office/drawing/2014/main" id="{32BEB2A3-9220-E0B7-D48C-8E0FFFBF46E3}"/>
              </a:ext>
            </a:extLst>
          </p:cNvPr>
          <p:cNvSpPr txBox="1"/>
          <p:nvPr/>
        </p:nvSpPr>
        <p:spPr>
          <a:xfrm>
            <a:off x="6556075" y="2390056"/>
            <a:ext cx="4554748" cy="369332"/>
          </a:xfrm>
          <a:prstGeom prst="rect">
            <a:avLst/>
          </a:prstGeom>
          <a:noFill/>
        </p:spPr>
        <p:txBody>
          <a:bodyPr wrap="square" rtlCol="0">
            <a:spAutoFit/>
          </a:bodyPr>
          <a:lstStyle/>
          <a:p>
            <a:r>
              <a:rPr lang="en-US" b="1"/>
              <a:t>@isaacrlevin</a:t>
            </a:r>
            <a:endParaRPr lang="en-US" b="1" dirty="0"/>
          </a:p>
        </p:txBody>
      </p:sp>
      <p:sp>
        <p:nvSpPr>
          <p:cNvPr id="23" name="TextBox 22">
            <a:extLst>
              <a:ext uri="{FF2B5EF4-FFF2-40B4-BE49-F238E27FC236}">
                <a16:creationId xmlns:a16="http://schemas.microsoft.com/office/drawing/2014/main" id="{F528C213-E862-EC7F-46C5-1BC97891C6C2}"/>
              </a:ext>
            </a:extLst>
          </p:cNvPr>
          <p:cNvSpPr txBox="1"/>
          <p:nvPr/>
        </p:nvSpPr>
        <p:spPr>
          <a:xfrm>
            <a:off x="9383854" y="4032968"/>
            <a:ext cx="2359297" cy="369332"/>
          </a:xfrm>
          <a:prstGeom prst="rect">
            <a:avLst/>
          </a:prstGeom>
          <a:noFill/>
        </p:spPr>
        <p:txBody>
          <a:bodyPr wrap="square" rtlCol="0">
            <a:spAutoFit/>
          </a:bodyPr>
          <a:lstStyle/>
          <a:p>
            <a:r>
              <a:rPr lang="en-US" b="1" dirty="0"/>
              <a:t>         @isaacrlevin</a:t>
            </a:r>
          </a:p>
        </p:txBody>
      </p:sp>
      <p:sp>
        <p:nvSpPr>
          <p:cNvPr id="24" name="TextBox 23">
            <a:extLst>
              <a:ext uri="{FF2B5EF4-FFF2-40B4-BE49-F238E27FC236}">
                <a16:creationId xmlns:a16="http://schemas.microsoft.com/office/drawing/2014/main" id="{B6900C19-4DC9-26E4-FE59-C6AA3E26C541}"/>
              </a:ext>
            </a:extLst>
          </p:cNvPr>
          <p:cNvSpPr txBox="1"/>
          <p:nvPr/>
        </p:nvSpPr>
        <p:spPr>
          <a:xfrm>
            <a:off x="6556075" y="4841079"/>
            <a:ext cx="4554748" cy="369332"/>
          </a:xfrm>
          <a:prstGeom prst="rect">
            <a:avLst/>
          </a:prstGeom>
          <a:noFill/>
        </p:spPr>
        <p:txBody>
          <a:bodyPr wrap="square" rtlCol="0">
            <a:spAutoFit/>
          </a:bodyPr>
          <a:lstStyle/>
          <a:p>
            <a:r>
              <a:rPr lang="en-US" b="1" dirty="0"/>
              <a:t>@isaacrlevin@fosstodon.org</a:t>
            </a:r>
          </a:p>
        </p:txBody>
      </p:sp>
      <p:pic>
        <p:nvPicPr>
          <p:cNvPr id="5" name="Picture 4" descr="A blue butterfly on a black background&#10;&#10;Description automatically generated">
            <a:extLst>
              <a:ext uri="{FF2B5EF4-FFF2-40B4-BE49-F238E27FC236}">
                <a16:creationId xmlns:a16="http://schemas.microsoft.com/office/drawing/2014/main" id="{A6C978A4-0345-3899-2B1A-B558CA69CB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pic>
        <p:nvPicPr>
          <p:cNvPr id="1026" name="Picture 2" descr="TikTok Logo, symbol, meaning, history, PNG, brand">
            <a:extLst>
              <a:ext uri="{FF2B5EF4-FFF2-40B4-BE49-F238E27FC236}">
                <a16:creationId xmlns:a16="http://schemas.microsoft.com/office/drawing/2014/main" id="{9544C974-B231-4EF1-9DA4-EE302977E4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8658" y="3975688"/>
            <a:ext cx="867184" cy="48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EBE7E-F8F8-F738-6FE5-62BC35666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3A7A4-E1EA-6934-57D0-DBAA14262FD2}"/>
              </a:ext>
            </a:extLst>
          </p:cNvPr>
          <p:cNvSpPr>
            <a:spLocks noGrp="1"/>
          </p:cNvSpPr>
          <p:nvPr>
            <p:ph type="title"/>
          </p:nvPr>
        </p:nvSpPr>
        <p:spPr/>
        <p:txBody>
          <a:bodyPr/>
          <a:lstStyle/>
          <a:p>
            <a:r>
              <a:rPr lang="en-US" sz="3600" dirty="0">
                <a:latin typeface="+mn-lt"/>
              </a:rPr>
              <a:t>Flexible Deployment with .NET Aspire</a:t>
            </a:r>
          </a:p>
        </p:txBody>
      </p:sp>
      <p:sp>
        <p:nvSpPr>
          <p:cNvPr id="21" name="TextBox 20">
            <a:extLst>
              <a:ext uri="{FF2B5EF4-FFF2-40B4-BE49-F238E27FC236}">
                <a16:creationId xmlns:a16="http://schemas.microsoft.com/office/drawing/2014/main" id="{871BF65B-D3F6-30C8-AFFE-9C36D4A02C86}"/>
              </a:ext>
            </a:extLst>
          </p:cNvPr>
          <p:cNvSpPr txBox="1"/>
          <p:nvPr/>
        </p:nvSpPr>
        <p:spPr>
          <a:xfrm>
            <a:off x="1954292" y="4124513"/>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How You Do It Today!</a:t>
            </a:r>
          </a:p>
        </p:txBody>
      </p:sp>
      <p:sp>
        <p:nvSpPr>
          <p:cNvPr id="22" name="TextBox 21">
            <a:extLst>
              <a:ext uri="{FF2B5EF4-FFF2-40B4-BE49-F238E27FC236}">
                <a16:creationId xmlns:a16="http://schemas.microsoft.com/office/drawing/2014/main" id="{49DB0CE1-14AE-9CF2-4DA6-743138AFC9D1}"/>
              </a:ext>
            </a:extLst>
          </p:cNvPr>
          <p:cNvSpPr txBox="1"/>
          <p:nvPr/>
        </p:nvSpPr>
        <p:spPr>
          <a:xfrm>
            <a:off x="4227652" y="4124513"/>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AWS CDK</a:t>
            </a:r>
          </a:p>
        </p:txBody>
      </p:sp>
      <p:sp>
        <p:nvSpPr>
          <p:cNvPr id="23" name="TextBox 22">
            <a:extLst>
              <a:ext uri="{FF2B5EF4-FFF2-40B4-BE49-F238E27FC236}">
                <a16:creationId xmlns:a16="http://schemas.microsoft.com/office/drawing/2014/main" id="{5BBDD626-B598-1272-64ED-94B4F673D877}"/>
              </a:ext>
            </a:extLst>
          </p:cNvPr>
          <p:cNvSpPr txBox="1"/>
          <p:nvPr/>
        </p:nvSpPr>
        <p:spPr>
          <a:xfrm>
            <a:off x="6389996" y="4124513"/>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Azure Dev CLI</a:t>
            </a:r>
          </a:p>
        </p:txBody>
      </p:sp>
      <p:pic>
        <p:nvPicPr>
          <p:cNvPr id="24" name="Picture 23" descr="A blue and white cloud with arrows and squares&#10;&#10;Description automatically generated">
            <a:extLst>
              <a:ext uri="{FF2B5EF4-FFF2-40B4-BE49-F238E27FC236}">
                <a16:creationId xmlns:a16="http://schemas.microsoft.com/office/drawing/2014/main" id="{3586D0FC-0B80-D695-11A0-68C8F4BB10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90417" y="2968995"/>
            <a:ext cx="1039158" cy="1039158"/>
          </a:xfrm>
          <a:prstGeom prst="rect">
            <a:avLst/>
          </a:prstGeom>
        </p:spPr>
      </p:pic>
      <p:pic>
        <p:nvPicPr>
          <p:cNvPr id="25" name="Picture 24" descr="A logo of a cube&#10;&#10;Description automatically generated with medium confidence">
            <a:extLst>
              <a:ext uri="{FF2B5EF4-FFF2-40B4-BE49-F238E27FC236}">
                <a16:creationId xmlns:a16="http://schemas.microsoft.com/office/drawing/2014/main" id="{A4CF14CE-3ACC-0CB5-0974-7615ED5577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619" y="2896716"/>
            <a:ext cx="1144515" cy="1064567"/>
          </a:xfrm>
          <a:prstGeom prst="rect">
            <a:avLst/>
          </a:prstGeom>
        </p:spPr>
      </p:pic>
      <p:sp>
        <p:nvSpPr>
          <p:cNvPr id="26" name="TextBox 25">
            <a:extLst>
              <a:ext uri="{FF2B5EF4-FFF2-40B4-BE49-F238E27FC236}">
                <a16:creationId xmlns:a16="http://schemas.microsoft.com/office/drawing/2014/main" id="{D2382E9A-A7B9-2557-C6F9-DACB1D1529EA}"/>
              </a:ext>
            </a:extLst>
          </p:cNvPr>
          <p:cNvSpPr txBox="1"/>
          <p:nvPr/>
        </p:nvSpPr>
        <p:spPr>
          <a:xfrm>
            <a:off x="8652447" y="4124513"/>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effectLst/>
                <a:uLnTx/>
                <a:uFillTx/>
                <a:ea typeface="Open Sans SemiBold"/>
                <a:cs typeface="Open Sans SemiBold"/>
              </a:rPr>
              <a:t>Visual Studio</a:t>
            </a:r>
          </a:p>
        </p:txBody>
      </p:sp>
      <p:pic>
        <p:nvPicPr>
          <p:cNvPr id="39" name="Graphic 38">
            <a:extLst>
              <a:ext uri="{FF2B5EF4-FFF2-40B4-BE49-F238E27FC236}">
                <a16:creationId xmlns:a16="http://schemas.microsoft.com/office/drawing/2014/main" id="{4552ED24-998A-F40C-EB8C-2BCD5948D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6347" y="2930855"/>
            <a:ext cx="457200" cy="457200"/>
          </a:xfrm>
          <a:prstGeom prst="rect">
            <a:avLst/>
          </a:prstGeom>
        </p:spPr>
      </p:pic>
      <p:pic>
        <p:nvPicPr>
          <p:cNvPr id="41" name="Graphic 40">
            <a:extLst>
              <a:ext uri="{FF2B5EF4-FFF2-40B4-BE49-F238E27FC236}">
                <a16:creationId xmlns:a16="http://schemas.microsoft.com/office/drawing/2014/main" id="{B1A8B3D1-9A09-B6D8-B0EA-0874E20C3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5186" y="2940823"/>
            <a:ext cx="457200" cy="457200"/>
          </a:xfrm>
          <a:prstGeom prst="rect">
            <a:avLst/>
          </a:prstGeom>
        </p:spPr>
      </p:pic>
      <p:pic>
        <p:nvPicPr>
          <p:cNvPr id="43" name="Graphic 42">
            <a:extLst>
              <a:ext uri="{FF2B5EF4-FFF2-40B4-BE49-F238E27FC236}">
                <a16:creationId xmlns:a16="http://schemas.microsoft.com/office/drawing/2014/main" id="{BEF7A8C3-92F2-F7CE-28AA-807399A966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7310" y="2374124"/>
            <a:ext cx="457200" cy="457200"/>
          </a:xfrm>
          <a:prstGeom prst="rect">
            <a:avLst/>
          </a:prstGeom>
        </p:spPr>
      </p:pic>
      <p:pic>
        <p:nvPicPr>
          <p:cNvPr id="45" name="Graphic 44">
            <a:extLst>
              <a:ext uri="{FF2B5EF4-FFF2-40B4-BE49-F238E27FC236}">
                <a16:creationId xmlns:a16="http://schemas.microsoft.com/office/drawing/2014/main" id="{C532E7E1-DEB4-D094-AEF6-EB24982E90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37" y="3547788"/>
            <a:ext cx="457200" cy="457200"/>
          </a:xfrm>
          <a:prstGeom prst="rect">
            <a:avLst/>
          </a:prstGeom>
        </p:spPr>
      </p:pic>
      <p:pic>
        <p:nvPicPr>
          <p:cNvPr id="47" name="Graphic 46">
            <a:extLst>
              <a:ext uri="{FF2B5EF4-FFF2-40B4-BE49-F238E27FC236}">
                <a16:creationId xmlns:a16="http://schemas.microsoft.com/office/drawing/2014/main" id="{D2FC3CA0-36B6-D6F5-BA2E-D88C4F3E3E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02341" y="2374124"/>
            <a:ext cx="457200" cy="457200"/>
          </a:xfrm>
          <a:prstGeom prst="rect">
            <a:avLst/>
          </a:prstGeom>
        </p:spPr>
      </p:pic>
      <p:pic>
        <p:nvPicPr>
          <p:cNvPr id="49" name="Graphic 48">
            <a:extLst>
              <a:ext uri="{FF2B5EF4-FFF2-40B4-BE49-F238E27FC236}">
                <a16:creationId xmlns:a16="http://schemas.microsoft.com/office/drawing/2014/main" id="{D91614E4-C81A-2762-D75C-8CCD4B76CE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77988" y="3530100"/>
            <a:ext cx="457200" cy="457200"/>
          </a:xfrm>
          <a:prstGeom prst="rect">
            <a:avLst/>
          </a:prstGeom>
        </p:spPr>
      </p:pic>
      <p:pic>
        <p:nvPicPr>
          <p:cNvPr id="6146" name="Picture 2" descr="Microsoft unveils a clean logo for the Azure product">
            <a:extLst>
              <a:ext uri="{FF2B5EF4-FFF2-40B4-BE49-F238E27FC236}">
                <a16:creationId xmlns:a16="http://schemas.microsoft.com/office/drawing/2014/main" id="{AE255B7F-2628-1587-8EE7-4041B3D36F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8861" y="3005591"/>
            <a:ext cx="654098" cy="3679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zure Container Apps - Visual Studio Marketplace">
            <a:extLst>
              <a:ext uri="{FF2B5EF4-FFF2-40B4-BE49-F238E27FC236}">
                <a16:creationId xmlns:a16="http://schemas.microsoft.com/office/drawing/2014/main" id="{50C6E17A-EADB-A7B9-5287-88FC62D8D6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0941" y="293682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mazon Cloud Services, AWS Branding, Computing Logo Transparent">
            <a:extLst>
              <a:ext uri="{FF2B5EF4-FFF2-40B4-BE49-F238E27FC236}">
                <a16:creationId xmlns:a16="http://schemas.microsoft.com/office/drawing/2014/main" id="{076231B7-2DF3-011E-B675-7234171408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2786" y="3637422"/>
            <a:ext cx="60960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quot;google cloud platform&quot; Icon - Download for free – Iconduck">
            <a:extLst>
              <a:ext uri="{FF2B5EF4-FFF2-40B4-BE49-F238E27FC236}">
                <a16:creationId xmlns:a16="http://schemas.microsoft.com/office/drawing/2014/main" id="{C323D0BE-5D1A-9646-580E-E7DCB389A7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3686" y="3500739"/>
            <a:ext cx="568854"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sual Studio logo icon transparent PNG - StickPNG">
            <a:extLst>
              <a:ext uri="{FF2B5EF4-FFF2-40B4-BE49-F238E27FC236}">
                <a16:creationId xmlns:a16="http://schemas.microsoft.com/office/drawing/2014/main" id="{66AE0310-E095-C14B-30A3-2B0450AAF1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72775" y="2661182"/>
            <a:ext cx="1737836" cy="173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37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E5DC-C231-9B10-1A7E-03492409FAC8}"/>
              </a:ext>
            </a:extLst>
          </p:cNvPr>
          <p:cNvSpPr>
            <a:spLocks noGrp="1"/>
          </p:cNvSpPr>
          <p:nvPr>
            <p:ph type="title"/>
          </p:nvPr>
        </p:nvSpPr>
        <p:spPr/>
        <p:txBody>
          <a:bodyPr anchor="b"/>
          <a:lstStyle/>
          <a:p>
            <a:r>
              <a:rPr lang="en-US" sz="3600" dirty="0">
                <a:latin typeface="+mn-lt"/>
              </a:rPr>
              <a:t>Run your containers your way</a:t>
            </a:r>
          </a:p>
        </p:txBody>
      </p:sp>
      <p:sp>
        <p:nvSpPr>
          <p:cNvPr id="26" name="Rounded Rectangle 5">
            <a:extLst>
              <a:ext uri="{FF2B5EF4-FFF2-40B4-BE49-F238E27FC236}">
                <a16:creationId xmlns:a16="http://schemas.microsoft.com/office/drawing/2014/main" id="{FAD1B765-CF80-7A8C-774C-B153F11A9D7C}"/>
              </a:ext>
              <a:ext uri="{C183D7F6-B498-43B3-948B-1728B52AA6E4}">
                <adec:decorative xmlns:adec="http://schemas.microsoft.com/office/drawing/2017/decorative" val="1"/>
              </a:ext>
            </a:extLst>
          </p:cNvPr>
          <p:cNvSpPr/>
          <p:nvPr/>
        </p:nvSpPr>
        <p:spPr bwMode="auto">
          <a:xfrm>
            <a:off x="1099038" y="2454722"/>
            <a:ext cx="10399533" cy="2528820"/>
          </a:xfrm>
          <a:prstGeom prst="roundRect">
            <a:avLst>
              <a:gd name="adj" fmla="val 430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cxnSp>
        <p:nvCxnSpPr>
          <p:cNvPr id="27" name="Straight Connector 26">
            <a:extLst>
              <a:ext uri="{FF2B5EF4-FFF2-40B4-BE49-F238E27FC236}">
                <a16:creationId xmlns:a16="http://schemas.microsoft.com/office/drawing/2014/main" id="{C28DE9DD-7BA3-C122-3FEB-1828C33B6FE9}"/>
              </a:ext>
              <a:ext uri="{C183D7F6-B498-43B3-948B-1728B52AA6E4}">
                <adec:decorative xmlns:adec="http://schemas.microsoft.com/office/drawing/2017/decorative" val="1"/>
              </a:ext>
            </a:extLst>
          </p:cNvPr>
          <p:cNvCxnSpPr>
            <a:cxnSpLocks/>
          </p:cNvCxnSpPr>
          <p:nvPr/>
        </p:nvCxnSpPr>
        <p:spPr>
          <a:xfrm flipV="1">
            <a:off x="6298805" y="3066146"/>
            <a:ext cx="0" cy="1295400"/>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6045C5C0-F0EC-ABDB-6704-74127B9F893D}"/>
              </a:ext>
              <a:ext uri="{C183D7F6-B498-43B3-948B-1728B52AA6E4}">
                <adec:decorative xmlns:adec="http://schemas.microsoft.com/office/drawing/2017/decorative" val="1"/>
              </a:ext>
            </a:extLst>
          </p:cNvPr>
          <p:cNvSpPr/>
          <p:nvPr/>
        </p:nvSpPr>
        <p:spPr bwMode="auto">
          <a:xfrm>
            <a:off x="1099038" y="5039725"/>
            <a:ext cx="10399533" cy="1524001"/>
          </a:xfrm>
          <a:prstGeom prst="roundRect">
            <a:avLst>
              <a:gd name="adj" fmla="val 4386"/>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sp>
        <p:nvSpPr>
          <p:cNvPr id="29" name="TextBox 28">
            <a:extLst>
              <a:ext uri="{FF2B5EF4-FFF2-40B4-BE49-F238E27FC236}">
                <a16:creationId xmlns:a16="http://schemas.microsoft.com/office/drawing/2014/main" id="{22E1D0D9-F51A-5DD9-841B-E54CFF2C010E}"/>
              </a:ext>
            </a:extLst>
          </p:cNvPr>
          <p:cNvSpPr txBox="1"/>
          <p:nvPr/>
        </p:nvSpPr>
        <p:spPr>
          <a:xfrm>
            <a:off x="7878139" y="3091685"/>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30" name="TextBox 29">
            <a:extLst>
              <a:ext uri="{FF2B5EF4-FFF2-40B4-BE49-F238E27FC236}">
                <a16:creationId xmlns:a16="http://schemas.microsoft.com/office/drawing/2014/main" id="{3FC69090-1F7E-8F89-58C3-F8222604F689}"/>
              </a:ext>
            </a:extLst>
          </p:cNvPr>
          <p:cNvSpPr txBox="1"/>
          <p:nvPr/>
        </p:nvSpPr>
        <p:spPr>
          <a:xfrm>
            <a:off x="2909517" y="3088274"/>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grpSp>
        <p:nvGrpSpPr>
          <p:cNvPr id="31" name="Group 30">
            <a:extLst>
              <a:ext uri="{FF2B5EF4-FFF2-40B4-BE49-F238E27FC236}">
                <a16:creationId xmlns:a16="http://schemas.microsoft.com/office/drawing/2014/main" id="{E2718004-9E9A-4EE6-0EE4-F1162BD950B7}"/>
              </a:ext>
            </a:extLst>
          </p:cNvPr>
          <p:cNvGrpSpPr/>
          <p:nvPr/>
        </p:nvGrpSpPr>
        <p:grpSpPr>
          <a:xfrm>
            <a:off x="1517843" y="4744172"/>
            <a:ext cx="9561927" cy="518385"/>
            <a:chOff x="1348740" y="4084865"/>
            <a:chExt cx="9561926" cy="518384"/>
          </a:xfrm>
        </p:grpSpPr>
        <p:sp>
          <p:nvSpPr>
            <p:cNvPr id="32" name="Rounded Rectangle 130">
              <a:extLst>
                <a:ext uri="{FF2B5EF4-FFF2-40B4-BE49-F238E27FC236}">
                  <a16:creationId xmlns:a16="http://schemas.microsoft.com/office/drawing/2014/main" id="{F59364D6-05FB-0376-DE25-474C6EC366AE}"/>
                </a:ext>
              </a:extLst>
            </p:cNvPr>
            <p:cNvSpPr/>
            <p:nvPr/>
          </p:nvSpPr>
          <p:spPr>
            <a:xfrm>
              <a:off x="1348740" y="4084865"/>
              <a:ext cx="9561926" cy="518384"/>
            </a:xfrm>
            <a:prstGeom prst="roundRect">
              <a:avLst>
                <a:gd name="adj" fmla="val 50000"/>
              </a:avLst>
            </a:prstGeom>
            <a:solidFill>
              <a:srgbClr val="091F2C"/>
            </a:solidFill>
            <a:ln>
              <a:noFill/>
            </a:ln>
            <a:effectLst>
              <a:innerShdw blurRad="195066" dist="63500" dir="13500000">
                <a:prstClr val="black">
                  <a:alpha val="68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pic>
          <p:nvPicPr>
            <p:cNvPr id="33" name="Picture 4" descr="KEDA | Kubernetes Event-driven Autoscaling">
              <a:extLst>
                <a:ext uri="{FF2B5EF4-FFF2-40B4-BE49-F238E27FC236}">
                  <a16:creationId xmlns:a16="http://schemas.microsoft.com/office/drawing/2014/main" id="{A3D2C563-7E9D-9363-0221-D3A3242E45AD}"/>
                </a:ext>
              </a:extLst>
            </p:cNvPr>
            <p:cNvPicPr>
              <a:picLocks noChangeAspect="1" noChangeArrowheads="1"/>
            </p:cNvPicPr>
            <p:nvPr/>
          </p:nvPicPr>
          <p:blipFill>
            <a:blip r:embed="rId2" cstate="print">
              <a:alphaModFix/>
              <a:lum bright="70000" contrast="-70000"/>
              <a:extLst>
                <a:ext uri="{28A0092B-C50C-407E-A947-70E740481C1C}">
                  <a14:useLocalDpi xmlns:a14="http://schemas.microsoft.com/office/drawing/2010/main" val="0"/>
                </a:ext>
              </a:extLst>
            </a:blip>
            <a:srcRect/>
            <a:stretch>
              <a:fillRect/>
            </a:stretch>
          </p:blipFill>
          <p:spPr bwMode="auto">
            <a:xfrm>
              <a:off x="6350953" y="4179592"/>
              <a:ext cx="328728" cy="3289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DC74862-9084-FD71-C863-27ACD0A4BBDF}"/>
                </a:ext>
              </a:extLst>
            </p:cNvPr>
            <p:cNvPicPr>
              <a:picLocks noChangeAspect="1" noChangeArrowheads="1"/>
            </p:cNvPicPr>
            <p:nvPr/>
          </p:nvPicPr>
          <p:blipFill>
            <a:blip r:embed="rId3" cstate="print">
              <a:alphaModFix/>
              <a:lum bright="70000" contrast="-70000"/>
              <a:extLst>
                <a:ext uri="{28A0092B-C50C-407E-A947-70E740481C1C}">
                  <a14:useLocalDpi xmlns:a14="http://schemas.microsoft.com/office/drawing/2010/main" val="0"/>
                </a:ext>
              </a:extLst>
            </a:blip>
            <a:srcRect/>
            <a:stretch>
              <a:fillRect/>
            </a:stretch>
          </p:blipFill>
          <p:spPr bwMode="auto">
            <a:xfrm>
              <a:off x="4084672" y="4223940"/>
              <a:ext cx="327283" cy="24023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BED82EE-A053-0740-E3C7-CEBFE78D8FFB}"/>
                </a:ext>
              </a:extLst>
            </p:cNvPr>
            <p:cNvSpPr txBox="1"/>
            <p:nvPr/>
          </p:nvSpPr>
          <p:spPr>
            <a:xfrm>
              <a:off x="6667596" y="4205558"/>
              <a:ext cx="215746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Event-driven </a:t>
              </a:r>
              <a:r>
                <a:rPr kumimoji="0" lang="en-US" sz="1200" b="0" i="0" u="none" strike="noStrike" kern="1200" cap="none" spc="0" normalizeH="0" baseline="0" noProof="0" err="1">
                  <a:ln>
                    <a:noFill/>
                  </a:ln>
                  <a:solidFill>
                    <a:srgbClr val="FFFFFF"/>
                  </a:solidFill>
                  <a:effectLst/>
                  <a:uLnTx/>
                  <a:uFillTx/>
                  <a:ea typeface="+mn-ea"/>
                  <a:cs typeface="+mn-cs"/>
                </a:rPr>
                <a:t>autoscale</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36" name="TextBox 35">
              <a:extLst>
                <a:ext uri="{FF2B5EF4-FFF2-40B4-BE49-F238E27FC236}">
                  <a16:creationId xmlns:a16="http://schemas.microsoft.com/office/drawing/2014/main" id="{1A80A461-ADEC-E7C1-F5FA-B7C4A7B0B676}"/>
                </a:ext>
              </a:extLst>
            </p:cNvPr>
            <p:cNvSpPr txBox="1"/>
            <p:nvPr/>
          </p:nvSpPr>
          <p:spPr>
            <a:xfrm>
              <a:off x="4477938" y="4205558"/>
              <a:ext cx="1827295"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Microservices APIs</a:t>
              </a:r>
            </a:p>
          </p:txBody>
        </p:sp>
      </p:grpSp>
      <p:sp>
        <p:nvSpPr>
          <p:cNvPr id="37" name="TextBox 36">
            <a:extLst>
              <a:ext uri="{FF2B5EF4-FFF2-40B4-BE49-F238E27FC236}">
                <a16:creationId xmlns:a16="http://schemas.microsoft.com/office/drawing/2014/main" id="{939CE00D-F2D9-70F1-5CEF-8B7A5C20FF2D}"/>
              </a:ext>
            </a:extLst>
          </p:cNvPr>
          <p:cNvSpPr txBox="1"/>
          <p:nvPr/>
        </p:nvSpPr>
        <p:spPr>
          <a:xfrm>
            <a:off x="1449029" y="3711824"/>
            <a:ext cx="4541455"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Serverless application platform for building containerized microservices</a:t>
            </a:r>
          </a:p>
        </p:txBody>
      </p:sp>
      <p:sp>
        <p:nvSpPr>
          <p:cNvPr id="38" name="TextBox 37">
            <a:extLst>
              <a:ext uri="{FF2B5EF4-FFF2-40B4-BE49-F238E27FC236}">
                <a16:creationId xmlns:a16="http://schemas.microsoft.com/office/drawing/2014/main" id="{1E0740FC-2868-64DF-40D0-10DA00F4537D}"/>
              </a:ext>
            </a:extLst>
          </p:cNvPr>
          <p:cNvSpPr txBox="1"/>
          <p:nvPr/>
        </p:nvSpPr>
        <p:spPr>
          <a:xfrm>
            <a:off x="6452847" y="3665657"/>
            <a:ext cx="4886911" cy="707886"/>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Managed clusters with full access </a:t>
            </a:r>
            <a:br>
              <a:rPr kumimoji="0" lang="en-US" sz="2000" b="1" i="0" u="none" strike="noStrike" kern="1200" cap="none" spc="0" normalizeH="0" baseline="0" noProof="0">
                <a:ln>
                  <a:noFill/>
                </a:ln>
                <a:solidFill>
                  <a:srgbClr val="FFFFFF"/>
                </a:solidFill>
                <a:effectLst/>
                <a:uLnTx/>
                <a:uFillTx/>
                <a:ea typeface="+mn-ea"/>
                <a:cs typeface="+mn-cs"/>
              </a:rPr>
            </a:br>
            <a:r>
              <a:rPr kumimoji="0" lang="en-US" sz="2000" b="1" i="0" u="none" strike="noStrike" kern="1200" cap="none" spc="0" normalizeH="0" baseline="0" noProof="0">
                <a:ln>
                  <a:noFill/>
                </a:ln>
                <a:solidFill>
                  <a:srgbClr val="FFFFFF"/>
                </a:solidFill>
                <a:effectLst/>
                <a:uLnTx/>
                <a:uFillTx/>
                <a:ea typeface="+mn-ea"/>
                <a:cs typeface="+mn-cs"/>
              </a:rPr>
              <a:t>to the Kubernetes API</a:t>
            </a:r>
          </a:p>
        </p:txBody>
      </p:sp>
      <p:sp>
        <p:nvSpPr>
          <p:cNvPr id="39" name="Rectangle 38">
            <a:extLst>
              <a:ext uri="{FF2B5EF4-FFF2-40B4-BE49-F238E27FC236}">
                <a16:creationId xmlns:a16="http://schemas.microsoft.com/office/drawing/2014/main" id="{1661D0E8-844E-253E-6676-6911AB6F05DD}"/>
              </a:ext>
            </a:extLst>
          </p:cNvPr>
          <p:cNvSpPr/>
          <p:nvPr/>
        </p:nvSpPr>
        <p:spPr>
          <a:xfrm>
            <a:off x="3718449" y="5960793"/>
            <a:ext cx="5093308" cy="276999"/>
          </a:xfrm>
          <a:prstGeom prst="rect">
            <a:avLst/>
          </a:prstGeom>
          <a:noFill/>
        </p:spPr>
        <p:txBody>
          <a:bodyPr wrap="none" lIns="36000" tIns="0" rIns="36000" bIns="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Any developer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language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platform</a:t>
            </a:r>
          </a:p>
        </p:txBody>
      </p:sp>
      <p:pic>
        <p:nvPicPr>
          <p:cNvPr id="40" name="Picture 39">
            <a:extLst>
              <a:ext uri="{FF2B5EF4-FFF2-40B4-BE49-F238E27FC236}">
                <a16:creationId xmlns:a16="http://schemas.microsoft.com/office/drawing/2014/main" id="{E0F2A2A4-1606-70D3-EEF8-CA1181CCA60E}"/>
              </a:ext>
            </a:extLst>
          </p:cNvPr>
          <p:cNvPicPr>
            <a:picLocks noChangeAspect="1"/>
          </p:cNvPicPr>
          <p:nvPr/>
        </p:nvPicPr>
        <p:blipFill>
          <a:blip r:embed="rId4"/>
          <a:stretch>
            <a:fillRect/>
          </a:stretch>
        </p:blipFill>
        <p:spPr>
          <a:xfrm>
            <a:off x="6196334" y="5533184"/>
            <a:ext cx="229579" cy="229579"/>
          </a:xfrm>
          <a:prstGeom prst="rect">
            <a:avLst/>
          </a:prstGeom>
        </p:spPr>
      </p:pic>
      <p:pic>
        <p:nvPicPr>
          <p:cNvPr id="41" name="Picture 8" descr="A picture containing text&#10;&#10;Description automatically generated">
            <a:extLst>
              <a:ext uri="{FF2B5EF4-FFF2-40B4-BE49-F238E27FC236}">
                <a16:creationId xmlns:a16="http://schemas.microsoft.com/office/drawing/2014/main" id="{DA53BAF6-D0FF-0FB2-49E6-E42BD009253A}"/>
              </a:ext>
            </a:extLst>
          </p:cNvPr>
          <p:cNvPicPr>
            <a:picLocks noChangeAspect="1"/>
          </p:cNvPicPr>
          <p:nvPr/>
        </p:nvPicPr>
        <p:blipFill>
          <a:blip r:embed="rId5"/>
          <a:stretch>
            <a:fillRect/>
          </a:stretch>
        </p:blipFill>
        <p:spPr>
          <a:xfrm>
            <a:off x="6684419" y="5535602"/>
            <a:ext cx="249984" cy="249984"/>
          </a:xfrm>
          <a:prstGeom prst="rect">
            <a:avLst/>
          </a:prstGeom>
        </p:spPr>
      </p:pic>
      <p:pic>
        <p:nvPicPr>
          <p:cNvPr id="42" name="Picture 9">
            <a:extLst>
              <a:ext uri="{FF2B5EF4-FFF2-40B4-BE49-F238E27FC236}">
                <a16:creationId xmlns:a16="http://schemas.microsoft.com/office/drawing/2014/main" id="{8B9743C9-6729-62C0-0639-E20FE906BED4}"/>
              </a:ext>
            </a:extLst>
          </p:cNvPr>
          <p:cNvPicPr>
            <a:picLocks noChangeAspect="1"/>
          </p:cNvPicPr>
          <p:nvPr/>
        </p:nvPicPr>
        <p:blipFill>
          <a:blip r:embed="rId6"/>
          <a:stretch>
            <a:fillRect/>
          </a:stretch>
        </p:blipFill>
        <p:spPr>
          <a:xfrm>
            <a:off x="7172855" y="5445444"/>
            <a:ext cx="499969" cy="438748"/>
          </a:xfrm>
          <a:prstGeom prst="rect">
            <a:avLst/>
          </a:prstGeom>
        </p:spPr>
      </p:pic>
      <p:pic>
        <p:nvPicPr>
          <p:cNvPr id="43" name="Picture 4" descr="Java, logo Icon in Vector Logo">
            <a:extLst>
              <a:ext uri="{FF2B5EF4-FFF2-40B4-BE49-F238E27FC236}">
                <a16:creationId xmlns:a16="http://schemas.microsoft.com/office/drawing/2014/main" id="{4307A902-C936-5792-BD44-A299CA6A63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746393" y="5480154"/>
            <a:ext cx="626135" cy="3298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a:extLst>
              <a:ext uri="{FF2B5EF4-FFF2-40B4-BE49-F238E27FC236}">
                <a16:creationId xmlns:a16="http://schemas.microsoft.com/office/drawing/2014/main" id="{D0F07CC8-340E-F45F-26B7-FE008E39A9E2}"/>
              </a:ext>
            </a:extLst>
          </p:cNvPr>
          <p:cNvPicPr>
            <a:picLocks noChangeAspect="1"/>
          </p:cNvPicPr>
          <p:nvPr/>
        </p:nvPicPr>
        <p:blipFill>
          <a:blip r:embed="rId8"/>
          <a:stretch>
            <a:fillRect/>
          </a:stretch>
        </p:blipFill>
        <p:spPr>
          <a:xfrm>
            <a:off x="5570200" y="5473605"/>
            <a:ext cx="367279" cy="367279"/>
          </a:xfrm>
          <a:prstGeom prst="rect">
            <a:avLst/>
          </a:prstGeom>
        </p:spPr>
      </p:pic>
      <p:pic>
        <p:nvPicPr>
          <p:cNvPr id="45" name="Graphic 44" descr="Azure Container Apps icon">
            <a:extLst>
              <a:ext uri="{FF2B5EF4-FFF2-40B4-BE49-F238E27FC236}">
                <a16:creationId xmlns:a16="http://schemas.microsoft.com/office/drawing/2014/main" id="{76A33659-CA61-6F72-9B94-9212F8C60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49761" y="2997473"/>
            <a:ext cx="537500" cy="537500"/>
          </a:xfrm>
          <a:prstGeom prst="rect">
            <a:avLst/>
          </a:prstGeom>
        </p:spPr>
      </p:pic>
      <p:pic>
        <p:nvPicPr>
          <p:cNvPr id="46" name="Graphic 45">
            <a:extLst>
              <a:ext uri="{FF2B5EF4-FFF2-40B4-BE49-F238E27FC236}">
                <a16:creationId xmlns:a16="http://schemas.microsoft.com/office/drawing/2014/main" id="{F20F7B79-6A51-12CA-FDCB-430889761C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03426" y="2999084"/>
            <a:ext cx="516576" cy="519544"/>
          </a:xfrm>
          <a:prstGeom prst="rect">
            <a:avLst/>
          </a:prstGeom>
        </p:spPr>
      </p:pic>
      <p:grpSp>
        <p:nvGrpSpPr>
          <p:cNvPr id="47" name="Group 46">
            <a:extLst>
              <a:ext uri="{FF2B5EF4-FFF2-40B4-BE49-F238E27FC236}">
                <a16:creationId xmlns:a16="http://schemas.microsoft.com/office/drawing/2014/main" id="{BB43201A-A682-6784-E246-F5A203544D00}"/>
              </a:ext>
            </a:extLst>
          </p:cNvPr>
          <p:cNvGrpSpPr/>
          <p:nvPr/>
        </p:nvGrpSpPr>
        <p:grpSpPr>
          <a:xfrm>
            <a:off x="1517843" y="2192883"/>
            <a:ext cx="9494520" cy="523679"/>
            <a:chOff x="1348740" y="1694676"/>
            <a:chExt cx="9494520" cy="523678"/>
          </a:xfrm>
        </p:grpSpPr>
        <p:grpSp>
          <p:nvGrpSpPr>
            <p:cNvPr id="48" name="Group 47">
              <a:extLst>
                <a:ext uri="{FF2B5EF4-FFF2-40B4-BE49-F238E27FC236}">
                  <a16:creationId xmlns:a16="http://schemas.microsoft.com/office/drawing/2014/main" id="{FF9C8C5A-026B-2576-6338-B263107B7885}"/>
                </a:ext>
              </a:extLst>
            </p:cNvPr>
            <p:cNvGrpSpPr/>
            <p:nvPr/>
          </p:nvGrpSpPr>
          <p:grpSpPr>
            <a:xfrm>
              <a:off x="1348740" y="1694676"/>
              <a:ext cx="9494520" cy="523678"/>
              <a:chOff x="1376218" y="1432837"/>
              <a:chExt cx="9439564" cy="523678"/>
            </a:xfrm>
          </p:grpSpPr>
          <p:sp>
            <p:nvSpPr>
              <p:cNvPr id="51"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5212984B-57A3-6A85-E136-FC65C8CF6C2F}"/>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mn-ea"/>
                  <a:cs typeface="Segoe UI" pitchFamily="34" charset="0"/>
                </a:endParaRPr>
              </a:p>
            </p:txBody>
          </p:sp>
          <p:cxnSp>
            <p:nvCxnSpPr>
              <p:cNvPr id="52" name="Straight Arrow Connector 51">
                <a:extLst>
                  <a:ext uri="{FF2B5EF4-FFF2-40B4-BE49-F238E27FC236}">
                    <a16:creationId xmlns:a16="http://schemas.microsoft.com/office/drawing/2014/main" id="{E6D072F2-C2F1-11F6-99CF-D717F183B8B3}"/>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49" name="Rectangle 48">
              <a:extLst>
                <a:ext uri="{FF2B5EF4-FFF2-40B4-BE49-F238E27FC236}">
                  <a16:creationId xmlns:a16="http://schemas.microsoft.com/office/drawing/2014/main" id="{79ADC97C-E721-86A2-4344-6E14D444F55C}"/>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50" name="Rectangle 49">
              <a:extLst>
                <a:ext uri="{FF2B5EF4-FFF2-40B4-BE49-F238E27FC236}">
                  <a16:creationId xmlns:a16="http://schemas.microsoft.com/office/drawing/2014/main" id="{40061D99-6612-6861-2513-004CB9CE9EA6}"/>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53" name="Straight Connector 52">
            <a:extLst>
              <a:ext uri="{FF2B5EF4-FFF2-40B4-BE49-F238E27FC236}">
                <a16:creationId xmlns:a16="http://schemas.microsoft.com/office/drawing/2014/main" id="{1B7F44E7-4718-5217-DAF9-D10879C03081}"/>
              </a:ext>
              <a:ext uri="{C183D7F6-B498-43B3-948B-1728B52AA6E4}">
                <adec:decorative xmlns:adec="http://schemas.microsoft.com/office/drawing/2017/decorative" val="1"/>
              </a:ext>
            </a:extLst>
          </p:cNvPr>
          <p:cNvCxnSpPr>
            <a:cxnSpLocks/>
          </p:cNvCxnSpPr>
          <p:nvPr/>
        </p:nvCxnSpPr>
        <p:spPr>
          <a:xfrm flipV="1">
            <a:off x="6298805" y="3066145"/>
            <a:ext cx="0" cy="1307399"/>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4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CD7CA-9073-D3B6-3A65-E231660AC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7867C-8509-5301-C5EE-86AAA2A02C7E}"/>
              </a:ext>
            </a:extLst>
          </p:cNvPr>
          <p:cNvSpPr>
            <a:spLocks noGrp="1"/>
          </p:cNvSpPr>
          <p:nvPr>
            <p:ph type="title"/>
          </p:nvPr>
        </p:nvSpPr>
        <p:spPr/>
        <p:txBody>
          <a:bodyPr anchor="b"/>
          <a:lstStyle/>
          <a:p>
            <a:r>
              <a:rPr lang="en-US" sz="3600" dirty="0">
                <a:latin typeface="+mn-lt"/>
              </a:rPr>
              <a:t>Run your containers your way</a:t>
            </a:r>
          </a:p>
        </p:txBody>
      </p:sp>
      <p:sp>
        <p:nvSpPr>
          <p:cNvPr id="3" name="Rounded Rectangle 5">
            <a:extLst>
              <a:ext uri="{FF2B5EF4-FFF2-40B4-BE49-F238E27FC236}">
                <a16:creationId xmlns:a16="http://schemas.microsoft.com/office/drawing/2014/main" id="{F90FEB9A-0C8A-965E-12D5-0973482BD5AD}"/>
              </a:ext>
              <a:ext uri="{C183D7F6-B498-43B3-948B-1728B52AA6E4}">
                <adec:decorative xmlns:adec="http://schemas.microsoft.com/office/drawing/2017/decorative" val="1"/>
              </a:ext>
            </a:extLst>
          </p:cNvPr>
          <p:cNvSpPr/>
          <p:nvPr/>
        </p:nvSpPr>
        <p:spPr bwMode="auto">
          <a:xfrm>
            <a:off x="1105301" y="2448460"/>
            <a:ext cx="10399533" cy="4109004"/>
          </a:xfrm>
          <a:prstGeom prst="roundRect">
            <a:avLst>
              <a:gd name="adj" fmla="val 2217"/>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grpSp>
        <p:nvGrpSpPr>
          <p:cNvPr id="4" name="Group 3">
            <a:extLst>
              <a:ext uri="{FF2B5EF4-FFF2-40B4-BE49-F238E27FC236}">
                <a16:creationId xmlns:a16="http://schemas.microsoft.com/office/drawing/2014/main" id="{A7F356D9-C69C-D9D3-8AD7-614CDDAF13CE}"/>
              </a:ext>
            </a:extLst>
          </p:cNvPr>
          <p:cNvGrpSpPr/>
          <p:nvPr/>
        </p:nvGrpSpPr>
        <p:grpSpPr>
          <a:xfrm>
            <a:off x="1524106" y="2186621"/>
            <a:ext cx="9494520" cy="523679"/>
            <a:chOff x="1348740" y="1694676"/>
            <a:chExt cx="9494520" cy="523678"/>
          </a:xfrm>
        </p:grpSpPr>
        <p:grpSp>
          <p:nvGrpSpPr>
            <p:cNvPr id="5" name="Group 4">
              <a:extLst>
                <a:ext uri="{FF2B5EF4-FFF2-40B4-BE49-F238E27FC236}">
                  <a16:creationId xmlns:a16="http://schemas.microsoft.com/office/drawing/2014/main" id="{F5C7CF53-48EF-CFBC-91A6-BF0428819FD3}"/>
                </a:ext>
              </a:extLst>
            </p:cNvPr>
            <p:cNvGrpSpPr/>
            <p:nvPr/>
          </p:nvGrpSpPr>
          <p:grpSpPr>
            <a:xfrm>
              <a:off x="1348740" y="1694676"/>
              <a:ext cx="9494520" cy="523678"/>
              <a:chOff x="1376218" y="1432837"/>
              <a:chExt cx="9439564" cy="523678"/>
            </a:xfrm>
          </p:grpSpPr>
          <p:sp>
            <p:nvSpPr>
              <p:cNvPr id="8"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0FE31DBA-4251-18F4-015F-A8B63B3F6158}"/>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482045B-D940-4EAA-B7EE-0062160CF539}"/>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6" name="Rectangle 5">
              <a:extLst>
                <a:ext uri="{FF2B5EF4-FFF2-40B4-BE49-F238E27FC236}">
                  <a16:creationId xmlns:a16="http://schemas.microsoft.com/office/drawing/2014/main" id="{E97A01F0-F30D-7EC9-AB48-3CE628CBA10B}"/>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7" name="Rectangle 6">
              <a:extLst>
                <a:ext uri="{FF2B5EF4-FFF2-40B4-BE49-F238E27FC236}">
                  <a16:creationId xmlns:a16="http://schemas.microsoft.com/office/drawing/2014/main" id="{BCB7B96F-C1A4-47F6-9554-5063726942D2}"/>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4A85A16-2D2E-D83C-99CB-653773B66F5F}"/>
              </a:ext>
              <a:ext uri="{C183D7F6-B498-43B3-948B-1728B52AA6E4}">
                <adec:decorative xmlns:adec="http://schemas.microsoft.com/office/drawing/2017/decorative" val="1"/>
              </a:ext>
            </a:extLst>
          </p:cNvPr>
          <p:cNvCxnSpPr>
            <a:cxnSpLocks/>
          </p:cNvCxnSpPr>
          <p:nvPr/>
        </p:nvCxnSpPr>
        <p:spPr>
          <a:xfrm flipV="1">
            <a:off x="6305068" y="3059885"/>
            <a:ext cx="0" cy="1551497"/>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409F15-7E24-8F65-D963-9CEFC0C0714D}"/>
              </a:ext>
            </a:extLst>
          </p:cNvPr>
          <p:cNvSpPr txBox="1"/>
          <p:nvPr/>
        </p:nvSpPr>
        <p:spPr>
          <a:xfrm>
            <a:off x="2117426" y="3992715"/>
            <a:ext cx="3247652"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solidFill>
                  <a:srgbClr val="FFFFFF"/>
                </a:solidFill>
                <a:effectLst/>
                <a:uLnTx/>
                <a:uFillTx/>
                <a:ea typeface="+mn-ea"/>
                <a:cs typeface="+mn-cs"/>
              </a:rPr>
              <a:t>Time to market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Scale to zero</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Segoe UI Semibold"/>
              </a:rPr>
              <a:t>Embedded app patterns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Segoe UI Semibold"/>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More dev, less ops</a:t>
            </a:r>
            <a:endParaRPr kumimoji="0" lang="en-US" sz="2000" b="0" i="0" u="none" strike="noStrike" kern="1200" cap="none" spc="0" normalizeH="0" baseline="0" noProof="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A1851127-DC3E-073A-CF18-9918D8426FDF}"/>
              </a:ext>
            </a:extLst>
          </p:cNvPr>
          <p:cNvSpPr txBox="1"/>
          <p:nvPr/>
        </p:nvSpPr>
        <p:spPr>
          <a:xfrm>
            <a:off x="7570012" y="3992715"/>
            <a:ext cx="2921440"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Industry standard</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OSS ecosystem access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Customization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lt"/>
                <a:cs typeface="Segoe UI Semibold"/>
              </a:rPr>
              <a:t>Rich access policies</a:t>
            </a:r>
            <a:endParaRPr kumimoji="0" lang="en-US" sz="2000" b="1" i="0" u="none" strike="noStrike" kern="1200" cap="none" spc="0" normalizeH="0" baseline="0" noProof="0">
              <a:ln>
                <a:noFill/>
              </a:ln>
              <a:solidFill>
                <a:srgbClr val="FFFFFF"/>
              </a:solidFill>
              <a:effectLst/>
              <a:uLnTx/>
              <a:uFillTx/>
              <a:ea typeface="+mn-ea"/>
              <a:cs typeface="Segoe UI Semibold"/>
            </a:endParaRPr>
          </a:p>
        </p:txBody>
      </p:sp>
      <p:sp>
        <p:nvSpPr>
          <p:cNvPr id="13" name="TextBox 12">
            <a:extLst>
              <a:ext uri="{FF2B5EF4-FFF2-40B4-BE49-F238E27FC236}">
                <a16:creationId xmlns:a16="http://schemas.microsoft.com/office/drawing/2014/main" id="{1CC4E50E-2EF0-C217-C4FA-DA7049AD963B}"/>
              </a:ext>
            </a:extLst>
          </p:cNvPr>
          <p:cNvSpPr txBox="1"/>
          <p:nvPr/>
        </p:nvSpPr>
        <p:spPr>
          <a:xfrm>
            <a:off x="7884402" y="3185232"/>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14" name="TextBox 13">
            <a:extLst>
              <a:ext uri="{FF2B5EF4-FFF2-40B4-BE49-F238E27FC236}">
                <a16:creationId xmlns:a16="http://schemas.microsoft.com/office/drawing/2014/main" id="{611FD69F-6629-6A4F-A536-F81C0072C3AB}"/>
              </a:ext>
            </a:extLst>
          </p:cNvPr>
          <p:cNvSpPr txBox="1"/>
          <p:nvPr/>
        </p:nvSpPr>
        <p:spPr>
          <a:xfrm>
            <a:off x="2915780" y="3181821"/>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pic>
        <p:nvPicPr>
          <p:cNvPr id="15" name="Graphic 14" descr="Azure Container Apps icon">
            <a:extLst>
              <a:ext uri="{FF2B5EF4-FFF2-40B4-BE49-F238E27FC236}">
                <a16:creationId xmlns:a16="http://schemas.microsoft.com/office/drawing/2014/main" id="{BA98C732-7A01-489A-6676-3953137737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56024" y="3091020"/>
            <a:ext cx="537500" cy="537500"/>
          </a:xfrm>
          <a:prstGeom prst="rect">
            <a:avLst/>
          </a:prstGeom>
        </p:spPr>
      </p:pic>
      <p:pic>
        <p:nvPicPr>
          <p:cNvPr id="16" name="Graphic 15">
            <a:extLst>
              <a:ext uri="{FF2B5EF4-FFF2-40B4-BE49-F238E27FC236}">
                <a16:creationId xmlns:a16="http://schemas.microsoft.com/office/drawing/2014/main" id="{C166D379-3E37-C6EF-4417-8ACEA4C67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689" y="3092632"/>
            <a:ext cx="516576" cy="519544"/>
          </a:xfrm>
          <a:prstGeom prst="rect">
            <a:avLst/>
          </a:prstGeom>
        </p:spPr>
      </p:pic>
      <p:cxnSp>
        <p:nvCxnSpPr>
          <p:cNvPr id="17" name="Straight Connector 16">
            <a:extLst>
              <a:ext uri="{FF2B5EF4-FFF2-40B4-BE49-F238E27FC236}">
                <a16:creationId xmlns:a16="http://schemas.microsoft.com/office/drawing/2014/main" id="{1434AF5F-60C6-F5C1-A4F2-982B7544C15D}"/>
              </a:ext>
              <a:ext uri="{C183D7F6-B498-43B3-948B-1728B52AA6E4}">
                <adec:decorative xmlns:adec="http://schemas.microsoft.com/office/drawing/2017/decorative" val="1"/>
              </a:ext>
            </a:extLst>
          </p:cNvPr>
          <p:cNvCxnSpPr>
            <a:cxnSpLocks/>
          </p:cNvCxnSpPr>
          <p:nvPr/>
        </p:nvCxnSpPr>
        <p:spPr>
          <a:xfrm flipV="1">
            <a:off x="6305068" y="4611380"/>
            <a:ext cx="0" cy="1475276"/>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linehorizontal">
            <a:extLst>
              <a:ext uri="{FF2B5EF4-FFF2-40B4-BE49-F238E27FC236}">
                <a16:creationId xmlns:a16="http://schemas.microsoft.com/office/drawing/2014/main" id="{567A9E0C-D5FB-FF66-035C-576C26A49476}"/>
              </a:ext>
              <a:ext uri="{C183D7F6-B498-43B3-948B-1728B52AA6E4}">
                <adec:decorative xmlns:adec="http://schemas.microsoft.com/office/drawing/2017/decorative" val="1"/>
              </a:ext>
            </a:extLst>
          </p:cNvPr>
          <p:cNvCxnSpPr>
            <a:cxnSpLocks/>
          </p:cNvCxnSpPr>
          <p:nvPr/>
        </p:nvCxnSpPr>
        <p:spPr>
          <a:xfrm flipH="1">
            <a:off x="5199298" y="3328918"/>
            <a:ext cx="2057591" cy="0"/>
          </a:xfrm>
          <a:prstGeom prst="line">
            <a:avLst/>
          </a:prstGeom>
          <a:noFill/>
          <a:ln w="19050">
            <a:gradFill flip="none" rotWithShape="1">
              <a:gsLst>
                <a:gs pos="35000">
                  <a:srgbClr val="606161">
                    <a:alpha val="0"/>
                  </a:srgbClr>
                </a:gs>
                <a:gs pos="0">
                  <a:srgbClr val="606161">
                    <a:alpha val="0"/>
                  </a:srgbClr>
                </a:gs>
                <a:gs pos="65000">
                  <a:srgbClr val="606161">
                    <a:alpha val="0"/>
                  </a:srgbClr>
                </a:gs>
                <a:gs pos="100000">
                  <a:srgbClr val="606161">
                    <a:alpha val="0"/>
                  </a:srgbClr>
                </a:gs>
              </a:gsLst>
              <a:lin ang="0" scaled="0"/>
              <a:tileRect/>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156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 1.48148E-6 L 0 -0.03935 " pathEditMode="relative" rAng="0" ptsTypes="AA">
                                      <p:cBhvr>
                                        <p:cTn id="9" dur="700" spd="-100000" fill="hold"/>
                                        <p:tgtEl>
                                          <p:spTgt spid="4"/>
                                        </p:tgtEl>
                                        <p:attrNameLst>
                                          <p:attrName>ppt_x</p:attrName>
                                          <p:attrName>ppt_y</p:attrName>
                                        </p:attrNameLst>
                                      </p:cBhvr>
                                      <p:rCtr x="0" y="-1968"/>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2.08333E-6 -4.44444E-6 L 2.08333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08333E-6 -4.44444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4.79167E-6 -4.07407E-6 L -4.79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0"/>
                                  </p:stCondLst>
                                  <p:childTnLst>
                                    <p:animMotion origin="layout" path="M -4.375E-6 -3.7037E-6 L -4.375E-6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4715E-1244-2256-6054-42F1CF5750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351A9F-BA89-B250-90A1-E1AF81361647}"/>
              </a:ext>
            </a:extLst>
          </p:cNvPr>
          <p:cNvSpPr>
            <a:spLocks noGrp="1"/>
          </p:cNvSpPr>
          <p:nvPr>
            <p:ph type="ctrTitle"/>
          </p:nvPr>
        </p:nvSpPr>
        <p:spPr/>
        <p:txBody>
          <a:bodyPr/>
          <a:lstStyle/>
          <a:p>
            <a:r>
              <a:rPr lang="en-US" dirty="0"/>
              <a:t>Aspire to the cloud</a:t>
            </a:r>
          </a:p>
        </p:txBody>
      </p:sp>
      <p:sp>
        <p:nvSpPr>
          <p:cNvPr id="7" name="Subtitle 6">
            <a:extLst>
              <a:ext uri="{FF2B5EF4-FFF2-40B4-BE49-F238E27FC236}">
                <a16:creationId xmlns:a16="http://schemas.microsoft.com/office/drawing/2014/main" id="{471E1651-B40D-EC44-EE7C-13DA0D91947F}"/>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42134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FA955-86C1-38BB-3FEF-5F5DBBC9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C20B1-6CB8-FFC2-8C2A-DA567506BEF7}"/>
              </a:ext>
            </a:extLst>
          </p:cNvPr>
          <p:cNvSpPr>
            <a:spLocks noGrp="1"/>
          </p:cNvSpPr>
          <p:nvPr>
            <p:ph type="ctrTitle"/>
          </p:nvPr>
        </p:nvSpPr>
        <p:spPr>
          <a:xfrm>
            <a:off x="1280159" y="3386775"/>
            <a:ext cx="8311102" cy="3080335"/>
          </a:xfrm>
        </p:spPr>
        <p:txBody>
          <a:bodyPr/>
          <a:lstStyle/>
          <a:p>
            <a:r>
              <a:rPr lang="en-US" dirty="0"/>
              <a:t>What else can </a:t>
            </a:r>
            <a:br>
              <a:rPr lang="en-US" dirty="0"/>
            </a:br>
            <a:r>
              <a:rPr lang="en-US" dirty="0"/>
              <a:t>aspire do?</a:t>
            </a:r>
          </a:p>
        </p:txBody>
      </p:sp>
    </p:spTree>
    <p:extLst>
      <p:ext uri="{BB962C8B-B14F-4D97-AF65-F5344CB8AC3E}">
        <p14:creationId xmlns:p14="http://schemas.microsoft.com/office/powerpoint/2010/main" val="4125858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3A87-B115-B1A9-F1EE-A60596367F8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51DE224-E613-616F-F0EE-78C192D83233}"/>
              </a:ext>
            </a:extLst>
          </p:cNvPr>
          <p:cNvPicPr>
            <a:picLocks noChangeAspect="1"/>
          </p:cNvPicPr>
          <p:nvPr/>
        </p:nvPicPr>
        <p:blipFill>
          <a:blip r:embed="rId2"/>
          <a:stretch>
            <a:fillRect/>
          </a:stretch>
        </p:blipFill>
        <p:spPr>
          <a:xfrm>
            <a:off x="1482899" y="1919287"/>
            <a:ext cx="2800350" cy="2800350"/>
          </a:xfrm>
          <a:prstGeom prst="rect">
            <a:avLst/>
          </a:prstGeom>
        </p:spPr>
      </p:pic>
      <p:pic>
        <p:nvPicPr>
          <p:cNvPr id="34" name="Picture 33">
            <a:extLst>
              <a:ext uri="{FF2B5EF4-FFF2-40B4-BE49-F238E27FC236}">
                <a16:creationId xmlns:a16="http://schemas.microsoft.com/office/drawing/2014/main" id="{5D9A7986-C977-2A78-1073-7AD7DE710DF5}"/>
              </a:ext>
            </a:extLst>
          </p:cNvPr>
          <p:cNvPicPr>
            <a:picLocks noChangeAspect="1"/>
          </p:cNvPicPr>
          <p:nvPr/>
        </p:nvPicPr>
        <p:blipFill>
          <a:blip r:embed="rId3"/>
          <a:stretch>
            <a:fillRect/>
          </a:stretch>
        </p:blipFill>
        <p:spPr>
          <a:xfrm>
            <a:off x="8323937" y="2052637"/>
            <a:ext cx="2533650" cy="2533650"/>
          </a:xfrm>
          <a:prstGeom prst="rect">
            <a:avLst/>
          </a:prstGeom>
        </p:spPr>
      </p:pic>
      <p:pic>
        <p:nvPicPr>
          <p:cNvPr id="36" name="Picture 35">
            <a:extLst>
              <a:ext uri="{FF2B5EF4-FFF2-40B4-BE49-F238E27FC236}">
                <a16:creationId xmlns:a16="http://schemas.microsoft.com/office/drawing/2014/main" id="{4DFE36BD-3C65-69C1-3E21-22923BE60158}"/>
              </a:ext>
            </a:extLst>
          </p:cNvPr>
          <p:cNvPicPr>
            <a:picLocks noChangeAspect="1"/>
          </p:cNvPicPr>
          <p:nvPr/>
        </p:nvPicPr>
        <p:blipFill>
          <a:blip r:embed="rId4"/>
          <a:stretch>
            <a:fillRect/>
          </a:stretch>
        </p:blipFill>
        <p:spPr>
          <a:xfrm>
            <a:off x="4529137" y="2028825"/>
            <a:ext cx="3133725" cy="2581275"/>
          </a:xfrm>
          <a:prstGeom prst="rect">
            <a:avLst/>
          </a:prstGeom>
        </p:spPr>
      </p:pic>
      <p:sp>
        <p:nvSpPr>
          <p:cNvPr id="43" name="TextBox 42">
            <a:extLst>
              <a:ext uri="{FF2B5EF4-FFF2-40B4-BE49-F238E27FC236}">
                <a16:creationId xmlns:a16="http://schemas.microsoft.com/office/drawing/2014/main" id="{D2E48DE6-8F67-5633-A91B-542E54B88A08}"/>
              </a:ext>
            </a:extLst>
          </p:cNvPr>
          <p:cNvSpPr txBox="1"/>
          <p:nvPr/>
        </p:nvSpPr>
        <p:spPr>
          <a:xfrm>
            <a:off x="1223375" y="5367403"/>
            <a:ext cx="9745248" cy="1354217"/>
          </a:xfrm>
          <a:prstGeom prst="rect">
            <a:avLst/>
          </a:prstGeom>
          <a:noFill/>
        </p:spPr>
        <p:txBody>
          <a:bodyPr wrap="square" rtlCol="0">
            <a:spAutoFit/>
          </a:bodyPr>
          <a:lstStyle/>
          <a:p>
            <a:pPr algn="ctr"/>
            <a:r>
              <a:rPr lang="en-US" sz="3600" b="1" dirty="0"/>
              <a:t>.NET Aspire Community Toolkit</a:t>
            </a:r>
          </a:p>
          <a:p>
            <a:pPr algn="ctr"/>
            <a:r>
              <a:rPr lang="en-US" sz="2800" kern="1200" dirty="0">
                <a:solidFill>
                  <a:srgbClr val="E566CC"/>
                </a:solidFill>
                <a:effectLst/>
                <a:ea typeface="Open Sans" panose="020B0606030504020204" pitchFamily="34" charset="0"/>
                <a:cs typeface="Open Sans" panose="020B0606030504020204" pitchFamily="34" charset="0"/>
              </a:rPr>
              <a:t>github.com/</a:t>
            </a:r>
            <a:r>
              <a:rPr lang="en-US" sz="2800" kern="1200" dirty="0" err="1">
                <a:solidFill>
                  <a:srgbClr val="E566CC"/>
                </a:solidFill>
                <a:effectLst/>
                <a:ea typeface="Open Sans" panose="020B0606030504020204" pitchFamily="34" charset="0"/>
                <a:cs typeface="Open Sans" panose="020B0606030504020204" pitchFamily="34" charset="0"/>
              </a:rPr>
              <a:t>CommunityToolkit</a:t>
            </a:r>
            <a:r>
              <a:rPr lang="en-US" sz="2800" kern="1200" dirty="0">
                <a:solidFill>
                  <a:srgbClr val="E566CC"/>
                </a:solidFill>
                <a:effectLst/>
                <a:ea typeface="Open Sans" panose="020B0606030504020204" pitchFamily="34" charset="0"/>
                <a:cs typeface="Open Sans" panose="020B0606030504020204" pitchFamily="34" charset="0"/>
              </a:rPr>
              <a:t>/aspire</a:t>
            </a:r>
            <a:endParaRPr lang="en-US" sz="2800" dirty="0">
              <a:effectLst/>
            </a:endParaRPr>
          </a:p>
          <a:p>
            <a:pPr algn="ctr"/>
            <a:endParaRPr lang="en-US" dirty="0"/>
          </a:p>
        </p:txBody>
      </p:sp>
    </p:spTree>
    <p:extLst>
      <p:ext uri="{BB962C8B-B14F-4D97-AF65-F5344CB8AC3E}">
        <p14:creationId xmlns:p14="http://schemas.microsoft.com/office/powerpoint/2010/main" val="53124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3AB7-6254-D3AB-05A0-E89FCDA4FAD0}"/>
              </a:ext>
            </a:extLst>
          </p:cNvPr>
          <p:cNvSpPr>
            <a:spLocks noGrp="1"/>
          </p:cNvSpPr>
          <p:nvPr>
            <p:ph type="title"/>
          </p:nvPr>
        </p:nvSpPr>
        <p:spPr/>
        <p:txBody>
          <a:bodyPr/>
          <a:lstStyle/>
          <a:p>
            <a:r>
              <a:rPr lang="en-US" dirty="0"/>
              <a:t>Community built integrations</a:t>
            </a:r>
          </a:p>
        </p:txBody>
      </p:sp>
      <p:pic>
        <p:nvPicPr>
          <p:cNvPr id="3074" name="Picture 2" descr="Pricing – Static Web Apps | Microsoft Azure">
            <a:extLst>
              <a:ext uri="{FF2B5EF4-FFF2-40B4-BE49-F238E27FC236}">
                <a16:creationId xmlns:a16="http://schemas.microsoft.com/office/drawing/2014/main" id="{A9BF86DE-11F2-9DA1-6146-D7B873658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39" y="4637758"/>
            <a:ext cx="1741714"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wnload Go Logo in SVG Vector or PNG File Format - Logo.wine">
            <a:extLst>
              <a:ext uri="{FF2B5EF4-FFF2-40B4-BE49-F238E27FC236}">
                <a16:creationId xmlns:a16="http://schemas.microsoft.com/office/drawing/2014/main" id="{88DD7766-D359-58C0-0D5A-8ACC99CD8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241" y="25146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ring Tutorial - Java | Dariawan">
            <a:extLst>
              <a:ext uri="{FF2B5EF4-FFF2-40B4-BE49-F238E27FC236}">
                <a16:creationId xmlns:a16="http://schemas.microsoft.com/office/drawing/2014/main" id="{1A590476-02DA-BA98-8EE4-15ECE9EC4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321" y="2971800"/>
            <a:ext cx="18288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de.js Logo - LogoDix">
            <a:extLst>
              <a:ext uri="{FF2B5EF4-FFF2-40B4-BE49-F238E27FC236}">
                <a16:creationId xmlns:a16="http://schemas.microsoft.com/office/drawing/2014/main" id="{50B246AD-56C9-B199-8242-F4BE1FBDD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880" y="2494760"/>
            <a:ext cx="1868481" cy="1868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LLAMA: The Local Playground for Large Language Models (LLMs)">
            <a:extLst>
              <a:ext uri="{FF2B5EF4-FFF2-40B4-BE49-F238E27FC236}">
                <a16:creationId xmlns:a16="http://schemas.microsoft.com/office/drawing/2014/main" id="{11751E4B-95B8-C1FC-BC40-B556E7356F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9174" y="4406864"/>
            <a:ext cx="1376188" cy="13761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eilisearch Logo PNG Vector (SVG) Free Download">
            <a:extLst>
              <a:ext uri="{FF2B5EF4-FFF2-40B4-BE49-F238E27FC236}">
                <a16:creationId xmlns:a16="http://schemas.microsoft.com/office/drawing/2014/main" id="{76333CAF-32FF-8EDA-97F2-60D1D3AE3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992" y="4637758"/>
            <a:ext cx="1567543"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9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2377-CB86-81C6-446F-28F3D4F2C8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A51336-874D-96FC-6822-5684D0E7D3F9}"/>
              </a:ext>
            </a:extLst>
          </p:cNvPr>
          <p:cNvSpPr>
            <a:spLocks noGrp="1"/>
          </p:cNvSpPr>
          <p:nvPr>
            <p:ph type="ctrTitle"/>
          </p:nvPr>
        </p:nvSpPr>
        <p:spPr/>
        <p:txBody>
          <a:bodyPr/>
          <a:lstStyle/>
          <a:p>
            <a:r>
              <a:rPr lang="en-US" dirty="0"/>
              <a:t>Aspire Going</a:t>
            </a:r>
            <a:br>
              <a:rPr lang="en-US" dirty="0"/>
            </a:br>
            <a:r>
              <a:rPr lang="en-US" dirty="0"/>
              <a:t>above and beyond</a:t>
            </a:r>
          </a:p>
        </p:txBody>
      </p:sp>
      <p:sp>
        <p:nvSpPr>
          <p:cNvPr id="7" name="Subtitle 6">
            <a:extLst>
              <a:ext uri="{FF2B5EF4-FFF2-40B4-BE49-F238E27FC236}">
                <a16:creationId xmlns:a16="http://schemas.microsoft.com/office/drawing/2014/main" id="{CCCBC28E-6675-8272-AF3F-5047B83A658E}"/>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222440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Thank you</a:t>
            </a:r>
          </a:p>
        </p:txBody>
      </p:sp>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3127248"/>
            <a:ext cx="6117381" cy="3017520"/>
          </a:xfrm>
        </p:spPr>
        <p:txBody>
          <a:bodyPr/>
          <a:lstStyle/>
          <a:p>
            <a:endParaRPr lang="en-US" dirty="0"/>
          </a:p>
          <a:p>
            <a:r>
              <a:rPr lang="en-US" dirty="0"/>
              <a:t>https://isaacl.dev/aspire-talk</a:t>
            </a:r>
          </a:p>
        </p:txBody>
      </p:sp>
      <p:pic>
        <p:nvPicPr>
          <p:cNvPr id="2050" name="Picture 2" descr=".NET Aspire integrations overview - .NET Aspire | Microsoft Learn">
            <a:extLst>
              <a:ext uri="{FF2B5EF4-FFF2-40B4-BE49-F238E27FC236}">
                <a16:creationId xmlns:a16="http://schemas.microsoft.com/office/drawing/2014/main" id="{55935841-EBE8-5778-D191-DB9935CD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697" y="351877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94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280159" y="3386775"/>
            <a:ext cx="8311102" cy="3080335"/>
          </a:xfrm>
        </p:spPr>
        <p:txBody>
          <a:bodyPr/>
          <a:lstStyle/>
          <a:p>
            <a:r>
              <a:rPr lang="en-US" dirty="0"/>
              <a:t>What do you need to build a solution?</a:t>
            </a:r>
          </a:p>
        </p:txBody>
      </p:sp>
    </p:spTree>
    <p:extLst>
      <p:ext uri="{BB962C8B-B14F-4D97-AF65-F5344CB8AC3E}">
        <p14:creationId xmlns:p14="http://schemas.microsoft.com/office/powerpoint/2010/main" val="194123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What do you care about when building an app?</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1280160" y="2327440"/>
            <a:ext cx="4846320" cy="4040574"/>
          </a:xfrm>
        </p:spPr>
        <p:txBody>
          <a:bodyPr/>
          <a:lstStyle/>
          <a:p>
            <a:pPr marL="285750" indent="-285750">
              <a:buFontTx/>
              <a:buChar char="-"/>
            </a:pPr>
            <a:endParaRPr lang="en-US" dirty="0"/>
          </a:p>
          <a:p>
            <a:pPr marL="285750" indent="-285750">
              <a:buFontTx/>
              <a:buChar char="-"/>
            </a:pPr>
            <a:r>
              <a:rPr lang="en-US" dirty="0"/>
              <a:t>What kind of app is it?</a:t>
            </a:r>
          </a:p>
          <a:p>
            <a:pPr marL="514350" lvl="1" indent="-285750">
              <a:buFontTx/>
              <a:buChar char="-"/>
            </a:pPr>
            <a:r>
              <a:rPr lang="en-US" dirty="0"/>
              <a:t>Front-end/Backend/Both?</a:t>
            </a:r>
          </a:p>
          <a:p>
            <a:pPr marL="514350" lvl="1" indent="-285750">
              <a:buFontTx/>
              <a:buChar char="-"/>
            </a:pPr>
            <a:endParaRPr lang="en-US" dirty="0"/>
          </a:p>
          <a:p>
            <a:pPr marL="285750" indent="-285750">
              <a:buFontTx/>
              <a:buChar char="-"/>
            </a:pPr>
            <a:r>
              <a:rPr lang="en-US" dirty="0"/>
              <a:t>What dependencies does it have?</a:t>
            </a:r>
          </a:p>
          <a:p>
            <a:pPr marL="514350" lvl="1" indent="-285750">
              <a:buFontTx/>
              <a:buChar char="-"/>
            </a:pPr>
            <a:r>
              <a:rPr lang="en-US" dirty="0"/>
              <a:t>Database? Telemetry? External APIs?</a:t>
            </a:r>
          </a:p>
          <a:p>
            <a:pPr marL="514350" lvl="1" indent="-285750">
              <a:buFontTx/>
              <a:buChar char="-"/>
            </a:pPr>
            <a:endParaRPr lang="en-US" dirty="0"/>
          </a:p>
          <a:p>
            <a:pPr marL="285750" indent="-285750">
              <a:buFontTx/>
              <a:buChar char="-"/>
            </a:pPr>
            <a:r>
              <a:rPr lang="en-US" dirty="0"/>
              <a:t>How is it going to run in Production?</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102816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mn-lt"/>
                <a:ea typeface="Open Sans" panose="020B0606030504020204" pitchFamily="34" charset="0"/>
                <a:cs typeface="Open Sans" panose="020B0606030504020204" pitchFamily="34" charset="0"/>
              </a:rPr>
              <a:t>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2428-B80E-420A-1A00-BC5BB4AF9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11196-5D6A-6E10-526F-18C92E9C6C83}"/>
              </a:ext>
            </a:extLst>
          </p:cNvPr>
          <p:cNvSpPr>
            <a:spLocks noGrp="1"/>
          </p:cNvSpPr>
          <p:nvPr>
            <p:ph type="ctrTitle"/>
          </p:nvPr>
        </p:nvSpPr>
        <p:spPr>
          <a:xfrm>
            <a:off x="1280159" y="3386775"/>
            <a:ext cx="8311102" cy="3080335"/>
          </a:xfrm>
        </p:spPr>
        <p:txBody>
          <a:bodyPr/>
          <a:lstStyle/>
          <a:p>
            <a:r>
              <a:rPr lang="en-US" dirty="0"/>
              <a:t>But most solutions can get complex</a:t>
            </a:r>
          </a:p>
        </p:txBody>
      </p:sp>
    </p:spTree>
    <p:extLst>
      <p:ext uri="{BB962C8B-B14F-4D97-AF65-F5344CB8AC3E}">
        <p14:creationId xmlns:p14="http://schemas.microsoft.com/office/powerpoint/2010/main" val="203393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274675"/>
            <a:ext cx="1821741" cy="285971"/>
          </a:xfrm>
          <a:prstGeom prst="rect">
            <a:avLst/>
          </a:prstGeom>
        </p:spPr>
      </p:pic>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234463"/>
            <a:ext cx="718588" cy="718588"/>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351403"/>
            <a:ext cx="749111" cy="749111"/>
          </a:xfrm>
          <a:prstGeom prst="rect">
            <a:avLst/>
          </a:prstGeom>
        </p:spPr>
      </p:pic>
      <p:pic>
        <p:nvPicPr>
          <p:cNvPr id="1026" name="Picture 2" descr="Azure Blog Storage logo.">
            <a:extLst>
              <a:ext uri="{FF2B5EF4-FFF2-40B4-BE49-F238E27FC236}">
                <a16:creationId xmlns:a16="http://schemas.microsoft.com/office/drawing/2014/main" id="{B5E0F2FA-6FDF-B1D8-97FF-570F7F4F21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144015"/>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Search Documents logo.">
            <a:extLst>
              <a:ext uri="{FF2B5EF4-FFF2-40B4-BE49-F238E27FC236}">
                <a16:creationId xmlns:a16="http://schemas.microsoft.com/office/drawing/2014/main" id="{0B4E817D-6AC6-977A-9ABB-6B88069E551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Cosmos DB EF logo.">
            <a:extLst>
              <a:ext uri="{FF2B5EF4-FFF2-40B4-BE49-F238E27FC236}">
                <a16:creationId xmlns:a16="http://schemas.microsoft.com/office/drawing/2014/main" id="{B68ACF0A-6DE5-8E97-5FEE-8DD743C8864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Event Hubs logo.">
            <a:extLst>
              <a:ext uri="{FF2B5EF4-FFF2-40B4-BE49-F238E27FC236}">
                <a16:creationId xmlns:a16="http://schemas.microsoft.com/office/drawing/2014/main" id="{FE86BF16-B0FD-B22D-8089-2514B7022C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goDB logo.">
            <a:extLst>
              <a:ext uri="{FF2B5EF4-FFF2-40B4-BE49-F238E27FC236}">
                <a16:creationId xmlns:a16="http://schemas.microsoft.com/office/drawing/2014/main" id="{80BFAD90-206D-D928-2E6B-7E421973A2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ATS logo.">
            <a:extLst>
              <a:ext uri="{FF2B5EF4-FFF2-40B4-BE49-F238E27FC236}">
                <a16:creationId xmlns:a16="http://schemas.microsoft.com/office/drawing/2014/main" id="{BD21489D-DA41-F0BE-351B-BBCBBDF7F4A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Qdrant logo.">
            <a:extLst>
              <a:ext uri="{FF2B5EF4-FFF2-40B4-BE49-F238E27FC236}">
                <a16:creationId xmlns:a16="http://schemas.microsoft.com/office/drawing/2014/main" id="{26E93C70-FE51-DDF5-3C13-3DF6D186ED3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79217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dis logo.">
            <a:extLst>
              <a:ext uri="{FF2B5EF4-FFF2-40B4-BE49-F238E27FC236}">
                <a16:creationId xmlns:a16="http://schemas.microsoft.com/office/drawing/2014/main" id="{03B8538C-1CEA-BF4D-6132-F804830F55C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WS EC2 Logo PNG Transparent &amp; SVG Vector - Freebie Supply">
            <a:extLst>
              <a:ext uri="{FF2B5EF4-FFF2-40B4-BE49-F238E27FC236}">
                <a16:creationId xmlns:a16="http://schemas.microsoft.com/office/drawing/2014/main" id="{C719198A-81FB-63F7-BDEA-161534C5F38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B35EF0A3-3FCF-1203-FA3B-69BD726ADC6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hley-cui/podman - bytemeta">
            <a:extLst>
              <a:ext uri="{FF2B5EF4-FFF2-40B4-BE49-F238E27FC236}">
                <a16:creationId xmlns:a16="http://schemas.microsoft.com/office/drawing/2014/main" id="{5E592408-E835-D0A1-D6FD-97CF794258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lasticsearch Logo">
            <a:extLst>
              <a:ext uri="{FF2B5EF4-FFF2-40B4-BE49-F238E27FC236}">
                <a16:creationId xmlns:a16="http://schemas.microsoft.com/office/drawing/2014/main" id="{18EBDC41-75C7-CEA0-B8E2-694B80C1A5F3}"/>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announce the renaming of Azure Active Directory to Entra ID ...">
            <a:extLst>
              <a:ext uri="{FF2B5EF4-FFF2-40B4-BE49-F238E27FC236}">
                <a16:creationId xmlns:a16="http://schemas.microsoft.com/office/drawing/2014/main" id="{665A8549-716E-3A7D-E934-EED5DDBF363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ferenz: Webdesign, Webentwicklung, Online Konfigurator">
            <a:extLst>
              <a:ext uri="{FF2B5EF4-FFF2-40B4-BE49-F238E27FC236}">
                <a16:creationId xmlns:a16="http://schemas.microsoft.com/office/drawing/2014/main" id="{4F7FDEDE-133D-D2E0-D067-1CF50A733DD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ode.js Logo - LogoDix">
            <a:extLst>
              <a:ext uri="{FF2B5EF4-FFF2-40B4-BE49-F238E27FC236}">
                <a16:creationId xmlns:a16="http://schemas.microsoft.com/office/drawing/2014/main" id="{6FFAFA6F-114F-E1A1-40B6-2C53930FFC2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ython Logo PNG Transparent – Brands Logos">
            <a:extLst>
              <a:ext uri="{FF2B5EF4-FFF2-40B4-BE49-F238E27FC236}">
                <a16:creationId xmlns:a16="http://schemas.microsoft.com/office/drawing/2014/main" id="{3E952F0B-5933-C315-7806-10C8F51ED52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428B671D-9AB9-45A1-8352-8B5455232AD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Golang">
            <a:extLst>
              <a:ext uri="{FF2B5EF4-FFF2-40B4-BE49-F238E27FC236}">
                <a16:creationId xmlns:a16="http://schemas.microsoft.com/office/drawing/2014/main" id="{9860EF82-EE25-9E5F-9A80-2D5FDC25C8E9}"/>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50291C6-13BF-881E-1041-799E88FE63B7}"/>
              </a:ext>
            </a:extLst>
          </p:cNvPr>
          <p:cNvSpPr txBox="1">
            <a:spLocks/>
          </p:cNvSpPr>
          <p:nvPr/>
        </p:nvSpPr>
        <p:spPr>
          <a:xfrm>
            <a:off x="193525" y="157589"/>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solidFill>
                  <a:schemeClr val="tx1"/>
                </a:solidFill>
                <a:latin typeface="+mn-lt"/>
              </a:rPr>
              <a:t>Your average developer deals with:</a:t>
            </a:r>
          </a:p>
        </p:txBody>
      </p:sp>
      <p:sp>
        <p:nvSpPr>
          <p:cNvPr id="15" name="TextBox 14">
            <a:extLst>
              <a:ext uri="{FF2B5EF4-FFF2-40B4-BE49-F238E27FC236}">
                <a16:creationId xmlns:a16="http://schemas.microsoft.com/office/drawing/2014/main" id="{EF13764D-B4E1-87A3-D5EB-26F7BCFBF327}"/>
              </a:ext>
            </a:extLst>
          </p:cNvPr>
          <p:cNvSpPr txBox="1"/>
          <p:nvPr/>
        </p:nvSpPr>
        <p:spPr>
          <a:xfrm>
            <a:off x="325427" y="1380944"/>
            <a:ext cx="4149875" cy="5309146"/>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AI?!?!?!</a:t>
            </a:r>
          </a:p>
        </p:txBody>
      </p:sp>
      <p:pic>
        <p:nvPicPr>
          <p:cNvPr id="1064" name="Picture 40" descr="Kubernetes Logo and symbol, meaning, history, PNG, brand">
            <a:extLst>
              <a:ext uri="{FF2B5EF4-FFF2-40B4-BE49-F238E27FC236}">
                <a16:creationId xmlns:a16="http://schemas.microsoft.com/office/drawing/2014/main" id="{313AFD00-E0C6-AA10-5AB5-F48918F6F26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logo of a company&#10;&#10;Description automatically generated">
            <a:extLst>
              <a:ext uri="{FF2B5EF4-FFF2-40B4-BE49-F238E27FC236}">
                <a16:creationId xmlns:a16="http://schemas.microsoft.com/office/drawing/2014/main" id="{57829870-7274-334D-4195-DF7305190043}"/>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711025"/>
            <a:ext cx="763869" cy="763869"/>
          </a:xfrm>
          <a:prstGeom prst="rect">
            <a:avLst/>
          </a:prstGeom>
        </p:spPr>
      </p:pic>
      <p:pic>
        <p:nvPicPr>
          <p:cNvPr id="25" name="Graphic 24">
            <a:extLst>
              <a:ext uri="{FF2B5EF4-FFF2-40B4-BE49-F238E27FC236}">
                <a16:creationId xmlns:a16="http://schemas.microsoft.com/office/drawing/2014/main" id="{9CB61CB2-B172-97AE-59B6-64C1F8606DF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29" name="TextBox 28">
            <a:extLst>
              <a:ext uri="{FF2B5EF4-FFF2-40B4-BE49-F238E27FC236}">
                <a16:creationId xmlns:a16="http://schemas.microsoft.com/office/drawing/2014/main" id="{9554FA4E-264B-3918-FCEF-D23F08168799}"/>
              </a:ext>
            </a:extLst>
          </p:cNvPr>
          <p:cNvSpPr txBox="1"/>
          <p:nvPr/>
        </p:nvSpPr>
        <p:spPr>
          <a:xfrm>
            <a:off x="2585307" y="6322893"/>
            <a:ext cx="6145304" cy="369332"/>
          </a:xfrm>
          <a:prstGeom prst="rect">
            <a:avLst/>
          </a:prstGeom>
          <a:noFill/>
        </p:spPr>
        <p:txBody>
          <a:bodyPr wrap="square">
            <a:spAutoFit/>
          </a:bodyPr>
          <a:lstStyle/>
          <a:p>
            <a:pPr algn="l">
              <a:spcBef>
                <a:spcPts val="600"/>
              </a:spcBef>
            </a:pPr>
            <a:r>
              <a:rPr lang="en-US" sz="1800">
                <a:solidFill>
                  <a:schemeClr val="bg1"/>
                </a:solidFill>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300"/>
                                        <p:tgtEl>
                                          <p:spTgt spid="15">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300"/>
                                        <p:tgtEl>
                                          <p:spTgt spid="15">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300"/>
                                        <p:tgtEl>
                                          <p:spTgt spid="15">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300"/>
                                        <p:tgtEl>
                                          <p:spTgt spid="15">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300"/>
                                        <p:tgtEl>
                                          <p:spTgt spid="15">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300"/>
                                        <p:tgtEl>
                                          <p:spTgt spid="15">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300"/>
                                        <p:tgtEl>
                                          <p:spTgt spid="15">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300"/>
                                        <p:tgtEl>
                                          <p:spTgt spid="15">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fade">
                                      <p:cBhvr>
                                        <p:cTn id="39" dur="300"/>
                                        <p:tgtEl>
                                          <p:spTgt spid="15">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300"/>
                                        <p:tgtEl>
                                          <p:spTgt spid="15">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animEffect transition="in" filter="fade">
                                      <p:cBhvr>
                                        <p:cTn id="47" dur="300"/>
                                        <p:tgtEl>
                                          <p:spTgt spid="15">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15">
                                            <p:txEl>
                                              <p:pRg st="11" end="11"/>
                                            </p:txEl>
                                          </p:spTgt>
                                        </p:tgtEl>
                                        <p:attrNameLst>
                                          <p:attrName>style.visibility</p:attrName>
                                        </p:attrNameLst>
                                      </p:cBhvr>
                                      <p:to>
                                        <p:strVal val="visible"/>
                                      </p:to>
                                    </p:set>
                                    <p:animEffect transition="in" filter="fade">
                                      <p:cBhvr>
                                        <p:cTn id="51" dur="300"/>
                                        <p:tgtEl>
                                          <p:spTgt spid="15">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15">
                                            <p:txEl>
                                              <p:pRg st="12" end="12"/>
                                            </p:txEl>
                                          </p:spTgt>
                                        </p:tgtEl>
                                        <p:attrNameLst>
                                          <p:attrName>style.visibility</p:attrName>
                                        </p:attrNameLst>
                                      </p:cBhvr>
                                      <p:to>
                                        <p:strVal val="visible"/>
                                      </p:to>
                                    </p:set>
                                    <p:animEffect transition="in" filter="fade">
                                      <p:cBhvr>
                                        <p:cTn id="55" dur="300"/>
                                        <p:tgtEl>
                                          <p:spTgt spid="15">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15">
                                            <p:txEl>
                                              <p:pRg st="13" end="13"/>
                                            </p:txEl>
                                          </p:spTgt>
                                        </p:tgtEl>
                                        <p:attrNameLst>
                                          <p:attrName>style.visibility</p:attrName>
                                        </p:attrNameLst>
                                      </p:cBhvr>
                                      <p:to>
                                        <p:strVal val="visible"/>
                                      </p:to>
                                    </p:set>
                                    <p:animEffect transition="in" filter="fade">
                                      <p:cBhvr>
                                        <p:cTn id="59" dur="300"/>
                                        <p:tgtEl>
                                          <p:spTgt spid="15">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250"/>
                                        <p:tgtEl>
                                          <p:spTgt spid="24"/>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50"/>
                                        <p:tgtEl>
                                          <p:spTgt spid="20"/>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9222"/>
                                        </p:tgtEl>
                                        <p:attrNameLst>
                                          <p:attrName>style.visibility</p:attrName>
                                        </p:attrNameLst>
                                      </p:cBhvr>
                                      <p:to>
                                        <p:strVal val="visible"/>
                                      </p:to>
                                    </p:set>
                                    <p:animEffect transition="in" filter="fade">
                                      <p:cBhvr>
                                        <p:cTn id="78" dur="250"/>
                                        <p:tgtEl>
                                          <p:spTgt spid="922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250"/>
                                        <p:tgtEl>
                                          <p:spTgt spid="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250"/>
                                        <p:tgtEl>
                                          <p:spTgt spid="6"/>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250"/>
                                        <p:tgtEl>
                                          <p:spTgt spid="8"/>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250"/>
                                        <p:tgtEl>
                                          <p:spTgt spid="10"/>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250"/>
                                        <p:tgtEl>
                                          <p:spTgt spid="23"/>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fade">
                                      <p:cBhvr>
                                        <p:cTn id="102" dur="250"/>
                                        <p:tgtEl>
                                          <p:spTgt spid="1026"/>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028"/>
                                        </p:tgtEl>
                                        <p:attrNameLst>
                                          <p:attrName>style.visibility</p:attrName>
                                        </p:attrNameLst>
                                      </p:cBhvr>
                                      <p:to>
                                        <p:strVal val="visible"/>
                                      </p:to>
                                    </p:set>
                                    <p:animEffect transition="in" filter="fade">
                                      <p:cBhvr>
                                        <p:cTn id="106" dur="250"/>
                                        <p:tgtEl>
                                          <p:spTgt spid="1028"/>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1030"/>
                                        </p:tgtEl>
                                        <p:attrNameLst>
                                          <p:attrName>style.visibility</p:attrName>
                                        </p:attrNameLst>
                                      </p:cBhvr>
                                      <p:to>
                                        <p:strVal val="visible"/>
                                      </p:to>
                                    </p:set>
                                    <p:animEffect transition="in" filter="fade">
                                      <p:cBhvr>
                                        <p:cTn id="110" dur="250"/>
                                        <p:tgtEl>
                                          <p:spTgt spid="103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1032"/>
                                        </p:tgtEl>
                                        <p:attrNameLst>
                                          <p:attrName>style.visibility</p:attrName>
                                        </p:attrNameLst>
                                      </p:cBhvr>
                                      <p:to>
                                        <p:strVal val="visible"/>
                                      </p:to>
                                    </p:set>
                                    <p:animEffect transition="in" filter="fade">
                                      <p:cBhvr>
                                        <p:cTn id="114" dur="250"/>
                                        <p:tgtEl>
                                          <p:spTgt spid="1032"/>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1034"/>
                                        </p:tgtEl>
                                        <p:attrNameLst>
                                          <p:attrName>style.visibility</p:attrName>
                                        </p:attrNameLst>
                                      </p:cBhvr>
                                      <p:to>
                                        <p:strVal val="visible"/>
                                      </p:to>
                                    </p:set>
                                    <p:animEffect transition="in" filter="fade">
                                      <p:cBhvr>
                                        <p:cTn id="118" dur="250"/>
                                        <p:tgtEl>
                                          <p:spTgt spid="1034"/>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fade">
                                      <p:cBhvr>
                                        <p:cTn id="122" dur="250"/>
                                        <p:tgtEl>
                                          <p:spTgt spid="1036"/>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1038"/>
                                        </p:tgtEl>
                                        <p:attrNameLst>
                                          <p:attrName>style.visibility</p:attrName>
                                        </p:attrNameLst>
                                      </p:cBhvr>
                                      <p:to>
                                        <p:strVal val="visible"/>
                                      </p:to>
                                    </p:set>
                                    <p:animEffect transition="in" filter="fade">
                                      <p:cBhvr>
                                        <p:cTn id="126" dur="250"/>
                                        <p:tgtEl>
                                          <p:spTgt spid="1038"/>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1040"/>
                                        </p:tgtEl>
                                        <p:attrNameLst>
                                          <p:attrName>style.visibility</p:attrName>
                                        </p:attrNameLst>
                                      </p:cBhvr>
                                      <p:to>
                                        <p:strVal val="visible"/>
                                      </p:to>
                                    </p:set>
                                    <p:animEffect transition="in" filter="fade">
                                      <p:cBhvr>
                                        <p:cTn id="130" dur="250"/>
                                        <p:tgtEl>
                                          <p:spTgt spid="1040"/>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1042"/>
                                        </p:tgtEl>
                                        <p:attrNameLst>
                                          <p:attrName>style.visibility</p:attrName>
                                        </p:attrNameLst>
                                      </p:cBhvr>
                                      <p:to>
                                        <p:strVal val="visible"/>
                                      </p:to>
                                    </p:set>
                                    <p:animEffect transition="in" filter="fade">
                                      <p:cBhvr>
                                        <p:cTn id="134" dur="250"/>
                                        <p:tgtEl>
                                          <p:spTgt spid="1042"/>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1044"/>
                                        </p:tgtEl>
                                        <p:attrNameLst>
                                          <p:attrName>style.visibility</p:attrName>
                                        </p:attrNameLst>
                                      </p:cBhvr>
                                      <p:to>
                                        <p:strVal val="visible"/>
                                      </p:to>
                                    </p:set>
                                    <p:animEffect transition="in" filter="fade">
                                      <p:cBhvr>
                                        <p:cTn id="138" dur="250"/>
                                        <p:tgtEl>
                                          <p:spTgt spid="1044"/>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1046"/>
                                        </p:tgtEl>
                                        <p:attrNameLst>
                                          <p:attrName>style.visibility</p:attrName>
                                        </p:attrNameLst>
                                      </p:cBhvr>
                                      <p:to>
                                        <p:strVal val="visible"/>
                                      </p:to>
                                    </p:set>
                                    <p:animEffect transition="in" filter="fade">
                                      <p:cBhvr>
                                        <p:cTn id="142" dur="250"/>
                                        <p:tgtEl>
                                          <p:spTgt spid="1046"/>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1048"/>
                                        </p:tgtEl>
                                        <p:attrNameLst>
                                          <p:attrName>style.visibility</p:attrName>
                                        </p:attrNameLst>
                                      </p:cBhvr>
                                      <p:to>
                                        <p:strVal val="visible"/>
                                      </p:to>
                                    </p:set>
                                    <p:animEffect transition="in" filter="fade">
                                      <p:cBhvr>
                                        <p:cTn id="146" dur="250"/>
                                        <p:tgtEl>
                                          <p:spTgt spid="1048"/>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1050"/>
                                        </p:tgtEl>
                                        <p:attrNameLst>
                                          <p:attrName>style.visibility</p:attrName>
                                        </p:attrNameLst>
                                      </p:cBhvr>
                                      <p:to>
                                        <p:strVal val="visible"/>
                                      </p:to>
                                    </p:set>
                                    <p:animEffect transition="in" filter="fade">
                                      <p:cBhvr>
                                        <p:cTn id="150" dur="250"/>
                                        <p:tgtEl>
                                          <p:spTgt spid="105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1052"/>
                                        </p:tgtEl>
                                        <p:attrNameLst>
                                          <p:attrName>style.visibility</p:attrName>
                                        </p:attrNameLst>
                                      </p:cBhvr>
                                      <p:to>
                                        <p:strVal val="visible"/>
                                      </p:to>
                                    </p:set>
                                    <p:animEffect transition="in" filter="fade">
                                      <p:cBhvr>
                                        <p:cTn id="154" dur="250"/>
                                        <p:tgtEl>
                                          <p:spTgt spid="1052"/>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1056"/>
                                        </p:tgtEl>
                                        <p:attrNameLst>
                                          <p:attrName>style.visibility</p:attrName>
                                        </p:attrNameLst>
                                      </p:cBhvr>
                                      <p:to>
                                        <p:strVal val="visible"/>
                                      </p:to>
                                    </p:set>
                                    <p:animEffect transition="in" filter="fade">
                                      <p:cBhvr>
                                        <p:cTn id="158" dur="250"/>
                                        <p:tgtEl>
                                          <p:spTgt spid="1056"/>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1058"/>
                                        </p:tgtEl>
                                        <p:attrNameLst>
                                          <p:attrName>style.visibility</p:attrName>
                                        </p:attrNameLst>
                                      </p:cBhvr>
                                      <p:to>
                                        <p:strVal val="visible"/>
                                      </p:to>
                                    </p:set>
                                    <p:animEffect transition="in" filter="fade">
                                      <p:cBhvr>
                                        <p:cTn id="162" dur="250"/>
                                        <p:tgtEl>
                                          <p:spTgt spid="1058"/>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1060"/>
                                        </p:tgtEl>
                                        <p:attrNameLst>
                                          <p:attrName>style.visibility</p:attrName>
                                        </p:attrNameLst>
                                      </p:cBhvr>
                                      <p:to>
                                        <p:strVal val="visible"/>
                                      </p:to>
                                    </p:set>
                                    <p:animEffect transition="in" filter="fade">
                                      <p:cBhvr>
                                        <p:cTn id="166" dur="250"/>
                                        <p:tgtEl>
                                          <p:spTgt spid="1060"/>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1062"/>
                                        </p:tgtEl>
                                        <p:attrNameLst>
                                          <p:attrName>style.visibility</p:attrName>
                                        </p:attrNameLst>
                                      </p:cBhvr>
                                      <p:to>
                                        <p:strVal val="visible"/>
                                      </p:to>
                                    </p:set>
                                    <p:animEffect transition="in" filter="fade">
                                      <p:cBhvr>
                                        <p:cTn id="170" dur="250"/>
                                        <p:tgtEl>
                                          <p:spTgt spid="1062"/>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1064"/>
                                        </p:tgtEl>
                                        <p:attrNameLst>
                                          <p:attrName>style.visibility</p:attrName>
                                        </p:attrNameLst>
                                      </p:cBhvr>
                                      <p:to>
                                        <p:strVal val="visible"/>
                                      </p:to>
                                    </p:set>
                                    <p:animEffect transition="in" filter="fade">
                                      <p:cBhvr>
                                        <p:cTn id="174" dur="250"/>
                                        <p:tgtEl>
                                          <p:spTgt spid="1064"/>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250"/>
                                        <p:tgtEl>
                                          <p:spTgt spid="1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fade">
                                      <p:cBhvr>
                                        <p:cTn id="18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B993CF0F-C2F5-6B8A-BB43-F81965971A71}"/>
              </a:ext>
            </a:extLst>
          </p:cNvPr>
          <p:cNvSpPr>
            <a:spLocks noGrp="1"/>
          </p:cNvSpPr>
          <p:nvPr>
            <p:ph type="title"/>
          </p:nvPr>
        </p:nvSpPr>
        <p:spPr>
          <a:xfrm>
            <a:off x="951517" y="2505670"/>
            <a:ext cx="3357658" cy="1846659"/>
          </a:xfrm>
        </p:spPr>
        <p:txBody>
          <a:bodyPr/>
          <a:lstStyle/>
          <a:p>
            <a:r>
              <a:rPr lang="en-US" dirty="0">
                <a:latin typeface="+mn-lt"/>
              </a:rPr>
              <a:t>And then there’s getting </a:t>
            </a:r>
            <a:br>
              <a:rPr lang="en-US" dirty="0">
                <a:latin typeface="+mn-lt"/>
              </a:rPr>
            </a:br>
            <a:r>
              <a:rPr lang="en-US" dirty="0">
                <a:latin typeface="+mn-lt"/>
              </a:rPr>
              <a:t>started…</a:t>
            </a:r>
          </a:p>
        </p:txBody>
      </p:sp>
      <p:sp>
        <p:nvSpPr>
          <p:cNvPr id="14" name="Text Placeholder 22">
            <a:extLst>
              <a:ext uri="{FF2B5EF4-FFF2-40B4-BE49-F238E27FC236}">
                <a16:creationId xmlns:a16="http://schemas.microsoft.com/office/drawing/2014/main" id="{B2E8B093-630A-224E-A25C-4F7AF428877D}"/>
              </a:ext>
            </a:extLst>
          </p:cNvPr>
          <p:cNvSpPr txBox="1">
            <a:spLocks/>
          </p:cNvSpPr>
          <p:nvPr/>
        </p:nvSpPr>
        <p:spPr>
          <a:xfrm>
            <a:off x="4625789" y="826718"/>
            <a:ext cx="7449670" cy="5680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t>Acquire all the dev tools</a:t>
            </a:r>
          </a:p>
          <a:p>
            <a:pPr marL="914400" lvl="1" indent="-457200"/>
            <a:r>
              <a:rPr lang="en-US" sz="1600" dirty="0"/>
              <a:t>IDE/editor</a:t>
            </a:r>
          </a:p>
          <a:p>
            <a:pPr marL="914400" lvl="1" indent="-457200"/>
            <a:r>
              <a:rPr lang="en-US" sz="1600" dirty="0"/>
              <a:t>Language SDKs + runtimes</a:t>
            </a:r>
          </a:p>
          <a:p>
            <a:pPr marL="914400" lvl="1" indent="-457200"/>
            <a:r>
              <a:rPr lang="en-US" sz="1600" dirty="0"/>
              <a:t>Container system + emulators</a:t>
            </a:r>
          </a:p>
          <a:p>
            <a:pPr marL="457200" indent="-457200">
              <a:buFont typeface="+mj-lt"/>
              <a:buAutoNum type="arabicPeriod"/>
            </a:pPr>
            <a:r>
              <a:rPr lang="en-US" sz="1600" dirty="0"/>
              <a:t>Get all the pieces working individually</a:t>
            </a:r>
          </a:p>
          <a:p>
            <a:pPr marL="914400" lvl="1" indent="-457200"/>
            <a:r>
              <a:rPr lang="en-US" sz="1600" dirty="0"/>
              <a:t>Or… deploy to a staging environment</a:t>
            </a:r>
          </a:p>
          <a:p>
            <a:pPr marL="914400" lvl="1" indent="-457200"/>
            <a:r>
              <a:rPr lang="en-US" sz="1600" dirty="0"/>
              <a:t>Don’t forget to authenticate! Somehow!</a:t>
            </a:r>
          </a:p>
          <a:p>
            <a:pPr marL="914400" lvl="1" indent="-457200"/>
            <a:r>
              <a:rPr lang="en-US" sz="1600" dirty="0"/>
              <a:t>Ever heard of mock data? You have now!</a:t>
            </a:r>
          </a:p>
          <a:p>
            <a:pPr marL="914400" lvl="1" indent="-457200"/>
            <a:r>
              <a:rPr lang="en-US" sz="1600" dirty="0"/>
              <a:t>Don’t forget the one random specific thing your company requires!</a:t>
            </a:r>
          </a:p>
          <a:p>
            <a:pPr marL="457200" indent="-457200">
              <a:buFont typeface="+mj-lt"/>
              <a:buAutoNum type="arabicPeriod"/>
            </a:pPr>
            <a:r>
              <a:rPr lang="en-US" sz="1600" dirty="0"/>
              <a:t>Connect them all? Maybe?</a:t>
            </a:r>
          </a:p>
          <a:p>
            <a:pPr marL="914400" lvl="1" indent="-457200"/>
            <a:r>
              <a:rPr lang="en-US" sz="1600" dirty="0"/>
              <a:t>Or just test them individually and hope it works in prod</a:t>
            </a:r>
          </a:p>
          <a:p>
            <a:pPr marL="914400" lvl="1" indent="-457200"/>
            <a:r>
              <a:rPr lang="en-US" sz="1600" dirty="0"/>
              <a:t>If you’re lucky someone wrote a script</a:t>
            </a:r>
          </a:p>
          <a:p>
            <a:pPr marL="457200" indent="-457200">
              <a:buFont typeface="+mj-lt"/>
              <a:buAutoNum type="arabicPeriod"/>
            </a:pPr>
            <a:r>
              <a:rPr lang="en-US" sz="1600" dirty="0"/>
              <a:t>Write code…</a:t>
            </a:r>
          </a:p>
          <a:p>
            <a:pPr marL="914400" lvl="1" indent="-457200"/>
            <a:r>
              <a:rPr lang="en-US" sz="1600" dirty="0"/>
              <a:t>…and hope you’re setting the right things</a:t>
            </a:r>
          </a:p>
          <a:p>
            <a:pPr marL="914400" lvl="1" indent="-457200"/>
            <a:r>
              <a:rPr lang="en-US" sz="1600" dirty="0"/>
              <a:t>Learn quirks of the individual services</a:t>
            </a:r>
          </a:p>
          <a:p>
            <a:pPr marL="914400" lvl="1" indent="-457200"/>
            <a:r>
              <a:rPr lang="en-US" sz="1600" dirty="0"/>
              <a:t>Do not touch anything or it all breaks instantly</a:t>
            </a:r>
          </a:p>
        </p:txBody>
      </p:sp>
    </p:spTree>
    <p:extLst>
      <p:ext uri="{BB962C8B-B14F-4D97-AF65-F5344CB8AC3E}">
        <p14:creationId xmlns:p14="http://schemas.microsoft.com/office/powerpoint/2010/main" val="14502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fade">
                                      <p:cBhvr>
                                        <p:cTn id="20" dur="500"/>
                                        <p:tgtEl>
                                          <p:spTgt spid="14">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fade">
                                      <p:cBhvr>
                                        <p:cTn id="26" dur="500"/>
                                        <p:tgtEl>
                                          <p:spTgt spid="14">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animEffect transition="in" filter="fade">
                                      <p:cBhvr>
                                        <p:cTn id="29" dur="500"/>
                                        <p:tgtEl>
                                          <p:spTgt spid="14">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8" end="8"/>
                                            </p:txEl>
                                          </p:spTgt>
                                        </p:tgtEl>
                                        <p:attrNameLst>
                                          <p:attrName>style.visibility</p:attrName>
                                        </p:attrNameLst>
                                      </p:cBhvr>
                                      <p:to>
                                        <p:strVal val="visible"/>
                                      </p:to>
                                    </p:set>
                                    <p:animEffect transition="in" filter="fade">
                                      <p:cBhvr>
                                        <p:cTn id="32" dur="500"/>
                                        <p:tgtEl>
                                          <p:spTgt spid="14">
                                            <p:txEl>
                                              <p:pRg st="8" end="8"/>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xEl>
                                              <p:pRg st="9" end="9"/>
                                            </p:txEl>
                                          </p:spTgt>
                                        </p:tgtEl>
                                        <p:attrNameLst>
                                          <p:attrName>style.visibility</p:attrName>
                                        </p:attrNameLst>
                                      </p:cBhvr>
                                      <p:to>
                                        <p:strVal val="visible"/>
                                      </p:to>
                                    </p:set>
                                    <p:animEffect transition="in" filter="fade">
                                      <p:cBhvr>
                                        <p:cTn id="36" dur="500"/>
                                        <p:tgtEl>
                                          <p:spTgt spid="14">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10" end="10"/>
                                            </p:txEl>
                                          </p:spTgt>
                                        </p:tgtEl>
                                        <p:attrNameLst>
                                          <p:attrName>style.visibility</p:attrName>
                                        </p:attrNameLst>
                                      </p:cBhvr>
                                      <p:to>
                                        <p:strVal val="visible"/>
                                      </p:to>
                                    </p:set>
                                    <p:animEffect transition="in" filter="fade">
                                      <p:cBhvr>
                                        <p:cTn id="39" dur="500"/>
                                        <p:tgtEl>
                                          <p:spTgt spid="14">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xEl>
                                              <p:pRg st="11" end="11"/>
                                            </p:txEl>
                                          </p:spTgt>
                                        </p:tgtEl>
                                        <p:attrNameLst>
                                          <p:attrName>style.visibility</p:attrName>
                                        </p:attrNameLst>
                                      </p:cBhvr>
                                      <p:to>
                                        <p:strVal val="visible"/>
                                      </p:to>
                                    </p:set>
                                    <p:animEffect transition="in" filter="fade">
                                      <p:cBhvr>
                                        <p:cTn id="42" dur="500"/>
                                        <p:tgtEl>
                                          <p:spTgt spid="14">
                                            <p:txEl>
                                              <p:pRg st="11" end="1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
                                            <p:txEl>
                                              <p:pRg st="12" end="12"/>
                                            </p:txEl>
                                          </p:spTgt>
                                        </p:tgtEl>
                                        <p:attrNameLst>
                                          <p:attrName>style.visibility</p:attrName>
                                        </p:attrNameLst>
                                      </p:cBhvr>
                                      <p:to>
                                        <p:strVal val="visible"/>
                                      </p:to>
                                    </p:set>
                                    <p:animEffect transition="in" filter="fade">
                                      <p:cBhvr>
                                        <p:cTn id="46" dur="500"/>
                                        <p:tgtEl>
                                          <p:spTgt spid="14">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xEl>
                                              <p:pRg st="13" end="13"/>
                                            </p:txEl>
                                          </p:spTgt>
                                        </p:tgtEl>
                                        <p:attrNameLst>
                                          <p:attrName>style.visibility</p:attrName>
                                        </p:attrNameLst>
                                      </p:cBhvr>
                                      <p:to>
                                        <p:strVal val="visible"/>
                                      </p:to>
                                    </p:set>
                                    <p:animEffect transition="in" filter="fade">
                                      <p:cBhvr>
                                        <p:cTn id="49" dur="500"/>
                                        <p:tgtEl>
                                          <p:spTgt spid="14">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xEl>
                                              <p:pRg st="14" end="14"/>
                                            </p:txEl>
                                          </p:spTgt>
                                        </p:tgtEl>
                                        <p:attrNameLst>
                                          <p:attrName>style.visibility</p:attrName>
                                        </p:attrNameLst>
                                      </p:cBhvr>
                                      <p:to>
                                        <p:strVal val="visible"/>
                                      </p:to>
                                    </p:set>
                                    <p:animEffect transition="in" filter="fade">
                                      <p:cBhvr>
                                        <p:cTn id="52" dur="500"/>
                                        <p:tgtEl>
                                          <p:spTgt spid="14">
                                            <p:txEl>
                                              <p:pRg st="14" end="14"/>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xEl>
                                              <p:pRg st="15" end="15"/>
                                            </p:txEl>
                                          </p:spTgt>
                                        </p:tgtEl>
                                        <p:attrNameLst>
                                          <p:attrName>style.visibility</p:attrName>
                                        </p:attrNameLst>
                                      </p:cBhvr>
                                      <p:to>
                                        <p:strVal val="visible"/>
                                      </p:to>
                                    </p:set>
                                    <p:animEffect transition="in" filter="fade">
                                      <p:cBhvr>
                                        <p:cTn id="55"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1711-B34D-3A39-DCD3-51EF6A194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E4A82-F34A-6984-980B-05881428081A}"/>
              </a:ext>
            </a:extLst>
          </p:cNvPr>
          <p:cNvSpPr>
            <a:spLocks noGrp="1"/>
          </p:cNvSpPr>
          <p:nvPr>
            <p:ph type="ctrTitle"/>
          </p:nvPr>
        </p:nvSpPr>
        <p:spPr>
          <a:xfrm>
            <a:off x="1280159" y="3386775"/>
            <a:ext cx="8311102" cy="3080335"/>
          </a:xfrm>
        </p:spPr>
        <p:txBody>
          <a:bodyPr/>
          <a:lstStyle/>
          <a:p>
            <a:r>
              <a:rPr lang="en-US" dirty="0"/>
              <a:t>So how can be</a:t>
            </a:r>
            <a:br>
              <a:rPr lang="en-US" dirty="0"/>
            </a:br>
            <a:r>
              <a:rPr lang="en-US" dirty="0"/>
              <a:t>more productive?</a:t>
            </a:r>
          </a:p>
        </p:txBody>
      </p:sp>
    </p:spTree>
    <p:extLst>
      <p:ext uri="{BB962C8B-B14F-4D97-AF65-F5344CB8AC3E}">
        <p14:creationId xmlns:p14="http://schemas.microsoft.com/office/powerpoint/2010/main" val="1920046633"/>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BD9919-8F5A-4B99-83E1-E90FE1DCF2E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{88E91AB0-EEE9-46E2-8B8A-748BA790B5DA}tf89338750_win32</Template>
  <TotalTime>92</TotalTime>
  <Words>1031</Words>
  <Application>Microsoft Office PowerPoint</Application>
  <PresentationFormat>Widescreen</PresentationFormat>
  <Paragraphs>193</Paragraphs>
  <Slides>28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Open Sans</vt:lpstr>
      <vt:lpstr>Open Sans Semibold</vt:lpstr>
      <vt:lpstr>Open Sans Semibold</vt:lpstr>
      <vt:lpstr>Segoe UI</vt:lpstr>
      <vt:lpstr>Univers</vt:lpstr>
      <vt:lpstr>GradientVTI</vt:lpstr>
      <vt:lpstr>.NET Aspire</vt:lpstr>
      <vt:lpstr>PowerPoint Presentation</vt:lpstr>
      <vt:lpstr>What do you need to build a solution?</vt:lpstr>
      <vt:lpstr>What do you care about when building an app?</vt:lpstr>
      <vt:lpstr>PowerPoint Presentation</vt:lpstr>
      <vt:lpstr>But most solutions can get complex</vt:lpstr>
      <vt:lpstr>PowerPoint Presentation</vt:lpstr>
      <vt:lpstr>And then there’s getting  started…</vt:lpstr>
      <vt:lpstr>So how can be more productive?</vt:lpstr>
      <vt:lpstr>PowerPoint Presentation</vt:lpstr>
      <vt:lpstr>PowerPoint Presentation</vt:lpstr>
      <vt:lpstr>Aspire Getting Started</vt:lpstr>
      <vt:lpstr>What makes aspire worth it?</vt:lpstr>
      <vt:lpstr>orchestration</vt:lpstr>
      <vt:lpstr>Doing the wiring for you</vt:lpstr>
      <vt:lpstr>.NET Aspire Integrations</vt:lpstr>
      <vt:lpstr>dashboard</vt:lpstr>
      <vt:lpstr>ADDING ASPIRE TO YOUR SOLUTION</vt:lpstr>
      <vt:lpstr>But what happens when I need to  Deploy?</vt:lpstr>
      <vt:lpstr>Flexible Deployment with .NET Aspire</vt:lpstr>
      <vt:lpstr>Run your containers your way</vt:lpstr>
      <vt:lpstr>Run your containers your way</vt:lpstr>
      <vt:lpstr>Aspire to the cloud</vt:lpstr>
      <vt:lpstr>What else can  aspire do?</vt:lpstr>
      <vt:lpstr>PowerPoint Presentation</vt:lpstr>
      <vt:lpstr>Community built integrations</vt:lpstr>
      <vt:lpstr>Aspire Going above and beyond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3</cp:revision>
  <dcterms:created xsi:type="dcterms:W3CDTF">2024-11-07T23:29:40Z</dcterms:created>
  <dcterms:modified xsi:type="dcterms:W3CDTF">2024-11-08T21:04:04Z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